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708" r:id="rId2"/>
    <p:sldMasterId id="2147483776" r:id="rId3"/>
  </p:sldMasterIdLst>
  <p:notesMasterIdLst>
    <p:notesMasterId r:id="rId40"/>
  </p:notesMasterIdLst>
  <p:handoutMasterIdLst>
    <p:handoutMasterId r:id="rId41"/>
  </p:handoutMasterIdLst>
  <p:sldIdLst>
    <p:sldId id="300" r:id="rId4"/>
    <p:sldId id="342" r:id="rId5"/>
    <p:sldId id="303" r:id="rId6"/>
    <p:sldId id="302" r:id="rId7"/>
    <p:sldId id="332" r:id="rId8"/>
    <p:sldId id="327" r:id="rId9"/>
    <p:sldId id="328" r:id="rId10"/>
    <p:sldId id="329" r:id="rId11"/>
    <p:sldId id="330" r:id="rId12"/>
    <p:sldId id="331" r:id="rId13"/>
    <p:sldId id="305" r:id="rId14"/>
    <p:sldId id="304" r:id="rId15"/>
    <p:sldId id="301" r:id="rId16"/>
    <p:sldId id="308" r:id="rId17"/>
    <p:sldId id="314" r:id="rId18"/>
    <p:sldId id="316" r:id="rId19"/>
    <p:sldId id="343" r:id="rId20"/>
    <p:sldId id="312" r:id="rId21"/>
    <p:sldId id="347" r:id="rId22"/>
    <p:sldId id="348" r:id="rId23"/>
    <p:sldId id="349" r:id="rId24"/>
    <p:sldId id="333" r:id="rId25"/>
    <p:sldId id="334" r:id="rId26"/>
    <p:sldId id="350" r:id="rId27"/>
    <p:sldId id="321" r:id="rId28"/>
    <p:sldId id="340" r:id="rId29"/>
    <p:sldId id="338" r:id="rId30"/>
    <p:sldId id="345" r:id="rId31"/>
    <p:sldId id="346" r:id="rId32"/>
    <p:sldId id="351" r:id="rId33"/>
    <p:sldId id="324" r:id="rId34"/>
    <p:sldId id="325" r:id="rId35"/>
    <p:sldId id="336" r:id="rId36"/>
    <p:sldId id="337" r:id="rId37"/>
    <p:sldId id="310" r:id="rId38"/>
    <p:sldId id="32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Background" id="{F0D6B56C-5F75-4D4C-B959-EA3DA5480D21}">
          <p14:sldIdLst>
            <p14:sldId id="300"/>
            <p14:sldId id="342"/>
            <p14:sldId id="303"/>
            <p14:sldId id="302"/>
            <p14:sldId id="332"/>
            <p14:sldId id="327"/>
            <p14:sldId id="328"/>
            <p14:sldId id="329"/>
            <p14:sldId id="330"/>
            <p14:sldId id="331"/>
            <p14:sldId id="305"/>
            <p14:sldId id="304"/>
            <p14:sldId id="301"/>
            <p14:sldId id="308"/>
            <p14:sldId id="314"/>
            <p14:sldId id="316"/>
          </p14:sldIdLst>
        </p14:section>
        <p14:section name="Hackathon Challenges" id="{DFAE1B93-58E5-4EF5-966D-AE7B9D39AB8E}">
          <p14:sldIdLst>
            <p14:sldId id="343"/>
            <p14:sldId id="312"/>
            <p14:sldId id="347"/>
            <p14:sldId id="348"/>
            <p14:sldId id="349"/>
            <p14:sldId id="333"/>
            <p14:sldId id="334"/>
            <p14:sldId id="350"/>
            <p14:sldId id="321"/>
            <p14:sldId id="340"/>
            <p14:sldId id="338"/>
            <p14:sldId id="345"/>
            <p14:sldId id="346"/>
            <p14:sldId id="351"/>
            <p14:sldId id="324"/>
            <p14:sldId id="325"/>
            <p14:sldId id="336"/>
            <p14:sldId id="337"/>
            <p14:sldId id="310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an, Gianmarco" initials="AG" lastIdx="8" clrIdx="0">
    <p:extLst>
      <p:ext uri="{19B8F6BF-5375-455C-9EA6-DF929625EA0E}">
        <p15:presenceInfo xmlns:p15="http://schemas.microsoft.com/office/powerpoint/2012/main" userId="S-1-5-21-1547161642-1450960922-1801674531-532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BEAD"/>
    <a:srgbClr val="F9951D"/>
    <a:srgbClr val="F9951F"/>
    <a:srgbClr val="FFF200"/>
    <a:srgbClr val="00AEEF"/>
    <a:srgbClr val="F5831D"/>
    <a:srgbClr val="70AD47"/>
    <a:srgbClr val="2FAB9C"/>
    <a:srgbClr val="A6A6A6"/>
    <a:srgbClr val="F583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58" autoAdjust="0"/>
  </p:normalViewPr>
  <p:slideViewPr>
    <p:cSldViewPr snapToGrid="0">
      <p:cViewPr varScale="1">
        <p:scale>
          <a:sx n="78" d="100"/>
          <a:sy n="78" d="100"/>
        </p:scale>
        <p:origin x="68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02" y="1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05D84-4212-4701-8BEA-A89DACD2C672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FCB5C-F820-4A88-B7CA-F86F47BF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2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2C51D-381B-402A-82C0-DAB1D5B3DDA3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40757-4C70-4ACB-97BD-EF7662A1C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40757-4C70-4ACB-97BD-EF7662A1C0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7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0665"/>
            <a:ext cx="9144000" cy="666750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rot="16200000" flipV="1">
            <a:off x="895637" y="3837437"/>
            <a:ext cx="2293472" cy="19719"/>
          </a:xfrm>
          <a:prstGeom prst="bentConnector3">
            <a:avLst>
              <a:gd name="adj1" fmla="val 57974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DLC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135763A0-568A-4A10-AD27-0E1D8BBD0D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3" y="-409303"/>
            <a:ext cx="5657851" cy="5556735"/>
            <a:chOff x="0" y="-302462"/>
            <a:chExt cx="7543801" cy="5556735"/>
          </a:xfrm>
        </p:grpSpPr>
        <p:sp>
          <p:nvSpPr>
            <p:cNvPr id="8" name="Oval 7"/>
            <p:cNvSpPr/>
            <p:nvPr userDrawn="1"/>
          </p:nvSpPr>
          <p:spPr>
            <a:xfrm>
              <a:off x="639679" y="837332"/>
              <a:ext cx="2922267" cy="2417658"/>
            </a:xfrm>
            <a:prstGeom prst="ellipse">
              <a:avLst/>
            </a:prstGeom>
            <a:solidFill>
              <a:srgbClr val="F583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cxnSp>
          <p:nvCxnSpPr>
            <p:cNvPr id="14" name="Straight Connector 13"/>
            <p:cNvCxnSpPr>
              <a:stCxn id="8" idx="0"/>
            </p:cNvCxnSpPr>
            <p:nvPr userDrawn="1"/>
          </p:nvCxnSpPr>
          <p:spPr>
            <a:xfrm flipV="1">
              <a:off x="2100813" y="-302462"/>
              <a:ext cx="108988" cy="113979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H="1" flipV="1">
              <a:off x="118843" y="2407453"/>
              <a:ext cx="628212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10800000">
              <a:off x="0" y="304800"/>
              <a:ext cx="1401344" cy="855714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2091849" y="3191994"/>
              <a:ext cx="0" cy="206227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977073" y="3040339"/>
              <a:ext cx="317429" cy="73793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15"/>
            <p:cNvCxnSpPr/>
            <p:nvPr userDrawn="1"/>
          </p:nvCxnSpPr>
          <p:spPr>
            <a:xfrm rot="10800000">
              <a:off x="3457672" y="2407453"/>
              <a:ext cx="4086129" cy="541434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3009323" y="328817"/>
              <a:ext cx="572075" cy="82144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/>
          <p:nvPr userDrawn="1"/>
        </p:nvCxnSpPr>
        <p:spPr>
          <a:xfrm flipH="1">
            <a:off x="2052017" y="4949363"/>
            <a:ext cx="6660911" cy="3127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xmlns="" id="{A057E754-AFDA-B848-B8AA-2A1917714B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5920" y="3786420"/>
            <a:ext cx="6155405" cy="103505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xmlns="" id="{C96C9A9F-F049-5E45-85A7-E27883484A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20302" y="5078428"/>
            <a:ext cx="2495048" cy="3984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Date or Subtitle</a:t>
            </a: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6989885" y="-685722"/>
            <a:ext cx="3773835" cy="4603614"/>
            <a:chOff x="10167367" y="-535002"/>
            <a:chExt cx="4184258" cy="4603614"/>
          </a:xfrm>
        </p:grpSpPr>
        <p:sp>
          <p:nvSpPr>
            <p:cNvPr id="46" name="Oval 45"/>
            <p:cNvSpPr/>
            <p:nvPr userDrawn="1"/>
          </p:nvSpPr>
          <p:spPr>
            <a:xfrm>
              <a:off x="10167367" y="-535002"/>
              <a:ext cx="3140242" cy="3140242"/>
            </a:xfrm>
            <a:prstGeom prst="ellipse">
              <a:avLst/>
            </a:prstGeom>
            <a:solidFill>
              <a:srgbClr val="F5832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/>
            <p:nvPr userDrawn="1"/>
          </p:nvSpPr>
          <p:spPr>
            <a:xfrm>
              <a:off x="11211383" y="928370"/>
              <a:ext cx="3140242" cy="3140242"/>
            </a:xfrm>
            <a:prstGeom prst="ellipse">
              <a:avLst/>
            </a:prstGeom>
            <a:solidFill>
              <a:srgbClr val="F5832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63" name="Oval 62"/>
          <p:cNvSpPr/>
          <p:nvPr userDrawn="1"/>
        </p:nvSpPr>
        <p:spPr>
          <a:xfrm>
            <a:off x="1250342" y="1216862"/>
            <a:ext cx="127791" cy="170388"/>
          </a:xfrm>
          <a:prstGeom prst="ellipse">
            <a:avLst/>
          </a:prstGeom>
          <a:noFill/>
          <a:ln>
            <a:solidFill>
              <a:srgbClr val="F58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4" y="1516492"/>
            <a:ext cx="1801638" cy="8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0665"/>
            <a:ext cx="9144000" cy="6667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DLC Internal</a:t>
            </a:r>
            <a:endParaRPr lang="en-US" dirty="0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1562100" y="4994031"/>
            <a:ext cx="7581900" cy="0"/>
          </a:xfrm>
          <a:prstGeom prst="line">
            <a:avLst/>
          </a:prstGeom>
          <a:ln w="57150">
            <a:solidFill>
              <a:srgbClr val="F5831D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xmlns="" id="{A057E754-AFDA-B848-B8AA-2A1917714B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5920" y="3786420"/>
            <a:ext cx="6155405" cy="103505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xmlns="" id="{C96C9A9F-F049-5E45-85A7-E27883484A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48296" y="5108040"/>
            <a:ext cx="2200275" cy="3984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Date or Subtitle</a:t>
            </a: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7625527" y="-685722"/>
            <a:ext cx="3138194" cy="4603614"/>
            <a:chOff x="10167367" y="-535002"/>
            <a:chExt cx="4184258" cy="4603614"/>
          </a:xfrm>
        </p:grpSpPr>
        <p:sp>
          <p:nvSpPr>
            <p:cNvPr id="46" name="Oval 45"/>
            <p:cNvSpPr/>
            <p:nvPr userDrawn="1"/>
          </p:nvSpPr>
          <p:spPr>
            <a:xfrm>
              <a:off x="10167367" y="-535002"/>
              <a:ext cx="3140242" cy="3140242"/>
            </a:xfrm>
            <a:prstGeom prst="ellipse">
              <a:avLst/>
            </a:prstGeom>
            <a:noFill/>
            <a:ln w="57150">
              <a:solidFill>
                <a:srgbClr val="35BEAD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Oval 48"/>
            <p:cNvSpPr/>
            <p:nvPr userDrawn="1"/>
          </p:nvSpPr>
          <p:spPr>
            <a:xfrm>
              <a:off x="11211383" y="928370"/>
              <a:ext cx="3140242" cy="3140242"/>
            </a:xfrm>
            <a:prstGeom prst="ellipse">
              <a:avLst/>
            </a:prstGeom>
            <a:noFill/>
            <a:ln w="57150">
              <a:solidFill>
                <a:srgbClr val="F5831D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9" name="Oval 28"/>
          <p:cNvSpPr/>
          <p:nvPr userDrawn="1"/>
        </p:nvSpPr>
        <p:spPr>
          <a:xfrm>
            <a:off x="479761" y="730491"/>
            <a:ext cx="2355182" cy="3140242"/>
          </a:xfrm>
          <a:prstGeom prst="ellipse">
            <a:avLst/>
          </a:prstGeom>
          <a:solidFill>
            <a:srgbClr val="F5831D">
              <a:alpha val="50196"/>
            </a:srgbClr>
          </a:solidFill>
          <a:ln w="76200">
            <a:solidFill>
              <a:srgbClr val="F5831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62100" y="3870733"/>
            <a:ext cx="0" cy="1123298"/>
          </a:xfrm>
          <a:prstGeom prst="line">
            <a:avLst/>
          </a:prstGeom>
          <a:ln w="57150">
            <a:solidFill>
              <a:srgbClr val="F5831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1" y="1814112"/>
            <a:ext cx="2057400" cy="9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0665"/>
            <a:ext cx="9144000" cy="6667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DLC Internal</a:t>
            </a:r>
            <a:endParaRPr lang="en-US" dirty="0"/>
          </a:p>
        </p:txBody>
      </p:sp>
      <p:cxnSp>
        <p:nvCxnSpPr>
          <p:cNvPr id="34" name="Straight Connector 33"/>
          <p:cNvCxnSpPr/>
          <p:nvPr userDrawn="1"/>
        </p:nvCxnSpPr>
        <p:spPr>
          <a:xfrm flipH="1" flipV="1">
            <a:off x="1647490" y="4976087"/>
            <a:ext cx="7496510" cy="17944"/>
          </a:xfrm>
          <a:prstGeom prst="line">
            <a:avLst/>
          </a:prstGeom>
          <a:ln w="19050">
            <a:solidFill>
              <a:srgbClr val="F5831D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xmlns="" id="{A057E754-AFDA-B848-B8AA-2A1917714B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5920" y="3786420"/>
            <a:ext cx="6155405" cy="103505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xmlns="" id="{C96C9A9F-F049-5E45-85A7-E27883484A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48296" y="5108040"/>
            <a:ext cx="2200275" cy="3984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Date or Subtitle</a:t>
            </a: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7625527" y="-685722"/>
            <a:ext cx="3138194" cy="4603614"/>
            <a:chOff x="10167367" y="-535002"/>
            <a:chExt cx="4184258" cy="4603614"/>
          </a:xfrm>
        </p:grpSpPr>
        <p:sp>
          <p:nvSpPr>
            <p:cNvPr id="46" name="Oval 45"/>
            <p:cNvSpPr/>
            <p:nvPr userDrawn="1"/>
          </p:nvSpPr>
          <p:spPr>
            <a:xfrm>
              <a:off x="10167367" y="-535002"/>
              <a:ext cx="3140242" cy="3140242"/>
            </a:xfrm>
            <a:prstGeom prst="ellipse">
              <a:avLst/>
            </a:prstGeom>
            <a:solidFill>
              <a:srgbClr val="35BEAD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Oval 48"/>
            <p:cNvSpPr/>
            <p:nvPr userDrawn="1"/>
          </p:nvSpPr>
          <p:spPr>
            <a:xfrm>
              <a:off x="11211383" y="928370"/>
              <a:ext cx="3140242" cy="3140242"/>
            </a:xfrm>
            <a:prstGeom prst="ellipse">
              <a:avLst/>
            </a:prstGeom>
            <a:solidFill>
              <a:srgbClr val="F5832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9" name="Oval 28"/>
          <p:cNvSpPr/>
          <p:nvPr userDrawn="1"/>
        </p:nvSpPr>
        <p:spPr>
          <a:xfrm>
            <a:off x="479761" y="730491"/>
            <a:ext cx="2355182" cy="3140242"/>
          </a:xfrm>
          <a:prstGeom prst="ellipse">
            <a:avLst/>
          </a:prstGeom>
          <a:solidFill>
            <a:srgbClr val="F5831D"/>
          </a:solidFill>
          <a:ln w="762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/>
          <p:cNvCxnSpPr>
            <a:stCxn id="29" idx="4"/>
          </p:cNvCxnSpPr>
          <p:nvPr userDrawn="1"/>
        </p:nvCxnSpPr>
        <p:spPr>
          <a:xfrm flipH="1">
            <a:off x="1657351" y="3870733"/>
            <a:ext cx="2" cy="1114326"/>
          </a:xfrm>
          <a:prstGeom prst="line">
            <a:avLst/>
          </a:prstGeom>
          <a:ln w="19050">
            <a:solidFill>
              <a:srgbClr val="F58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1" y="1814112"/>
            <a:ext cx="2057400" cy="9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39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0665"/>
            <a:ext cx="9144000" cy="66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DLC Internal</a:t>
            </a:r>
            <a:endParaRPr lang="en-US" dirty="0"/>
          </a:p>
        </p:txBody>
      </p:sp>
      <p:cxnSp>
        <p:nvCxnSpPr>
          <p:cNvPr id="7" name="Straight Connector 27"/>
          <p:cNvCxnSpPr/>
          <p:nvPr userDrawn="1"/>
        </p:nvCxnSpPr>
        <p:spPr>
          <a:xfrm rot="16200000" flipV="1">
            <a:off x="895637" y="3837437"/>
            <a:ext cx="2293472" cy="19719"/>
          </a:xfrm>
          <a:prstGeom prst="bentConnector3">
            <a:avLst>
              <a:gd name="adj1" fmla="val 57974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1" y="-409303"/>
            <a:ext cx="5657852" cy="6342315"/>
            <a:chOff x="-2" y="-302462"/>
            <a:chExt cx="7543803" cy="6342315"/>
          </a:xfrm>
        </p:grpSpPr>
        <p:sp>
          <p:nvSpPr>
            <p:cNvPr id="17" name="Oval 16"/>
            <p:cNvSpPr/>
            <p:nvPr userDrawn="1"/>
          </p:nvSpPr>
          <p:spPr>
            <a:xfrm>
              <a:off x="639679" y="837332"/>
              <a:ext cx="3140241" cy="3140242"/>
            </a:xfrm>
            <a:prstGeom prst="ellipse">
              <a:avLst/>
            </a:prstGeom>
            <a:solidFill>
              <a:srgbClr val="F583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cxnSp>
          <p:nvCxnSpPr>
            <p:cNvPr id="10" name="Straight Connector 9"/>
            <p:cNvCxnSpPr>
              <a:stCxn id="8" idx="0"/>
            </p:cNvCxnSpPr>
            <p:nvPr userDrawn="1"/>
          </p:nvCxnSpPr>
          <p:spPr>
            <a:xfrm flipH="1" flipV="1">
              <a:off x="2209799" y="-302462"/>
              <a:ext cx="1" cy="113979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H="1" flipV="1">
              <a:off x="-2" y="2407453"/>
              <a:ext cx="628212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5"/>
            <p:cNvCxnSpPr/>
            <p:nvPr userDrawn="1"/>
          </p:nvCxnSpPr>
          <p:spPr>
            <a:xfrm rot="10800000">
              <a:off x="0" y="304800"/>
              <a:ext cx="1401344" cy="855714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2209799" y="3977574"/>
              <a:ext cx="0" cy="206227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700671" y="3400927"/>
              <a:ext cx="317430" cy="73793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5"/>
            <p:cNvCxnSpPr/>
            <p:nvPr userDrawn="1"/>
          </p:nvCxnSpPr>
          <p:spPr>
            <a:xfrm rot="10800000">
              <a:off x="3457672" y="2407453"/>
              <a:ext cx="4086129" cy="541434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2989871" y="215186"/>
              <a:ext cx="572074" cy="82144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 userDrawn="1"/>
        </p:nvCxnSpPr>
        <p:spPr>
          <a:xfrm flipH="1">
            <a:off x="2052017" y="4949363"/>
            <a:ext cx="6660911" cy="3127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7625527" y="-685722"/>
            <a:ext cx="3138194" cy="4603614"/>
            <a:chOff x="10167367" y="-535002"/>
            <a:chExt cx="4184258" cy="4603614"/>
          </a:xfrm>
        </p:grpSpPr>
        <p:sp>
          <p:nvSpPr>
            <p:cNvPr id="21" name="Oval 20"/>
            <p:cNvSpPr/>
            <p:nvPr userDrawn="1"/>
          </p:nvSpPr>
          <p:spPr>
            <a:xfrm>
              <a:off x="10167367" y="-535002"/>
              <a:ext cx="3140242" cy="3140242"/>
            </a:xfrm>
            <a:prstGeom prst="ellipse">
              <a:avLst/>
            </a:prstGeom>
            <a:solidFill>
              <a:srgbClr val="F5832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11211383" y="928370"/>
              <a:ext cx="3140242" cy="3140242"/>
            </a:xfrm>
            <a:prstGeom prst="ellipse">
              <a:avLst/>
            </a:prstGeom>
            <a:solidFill>
              <a:srgbClr val="F5832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23" name="Oval 22"/>
          <p:cNvSpPr/>
          <p:nvPr userDrawn="1"/>
        </p:nvSpPr>
        <p:spPr>
          <a:xfrm>
            <a:off x="1250342" y="1216862"/>
            <a:ext cx="127791" cy="170388"/>
          </a:xfrm>
          <a:prstGeom prst="ellipse">
            <a:avLst/>
          </a:prstGeom>
          <a:noFill/>
          <a:ln>
            <a:solidFill>
              <a:srgbClr val="F58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1" y="1814112"/>
            <a:ext cx="2057400" cy="9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19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47814"/>
            <a:ext cx="7886700" cy="1109661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59080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rgbClr val="35BEAD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8/28/2020</a:t>
            </a: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DLC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5763A0-568A-4A10-AD27-0E1D8BBD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71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90764"/>
            <a:ext cx="7886700" cy="1109661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33375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rgbClr val="35BEAD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8/28/2020</a:t>
            </a: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DLC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5763A0-568A-4A10-AD27-0E1D8BBD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2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0665"/>
            <a:ext cx="9144000" cy="66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DLC Internal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50F1931-AF6C-AF41-8893-211DDAEE50F1}"/>
              </a:ext>
            </a:extLst>
          </p:cNvPr>
          <p:cNvSpPr txBox="1">
            <a:spLocks/>
          </p:cNvSpPr>
          <p:nvPr userDrawn="1"/>
        </p:nvSpPr>
        <p:spPr>
          <a:xfrm>
            <a:off x="8668941" y="6356355"/>
            <a:ext cx="317896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F7190E-D65A-814B-9F47-DD881A5A032D}" type="slidenum">
              <a:rPr lang="en-US" sz="900" smtClean="0">
                <a:solidFill>
                  <a:srgbClr val="FFFFFF"/>
                </a:solidFill>
              </a:rPr>
              <a:pPr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97CC1D7-80DD-3449-BF67-650308E81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69871" y="6212271"/>
            <a:ext cx="2688328" cy="643538"/>
          </a:xfrm>
          <a:prstGeom prst="rect">
            <a:avLst/>
          </a:prstGeom>
        </p:spPr>
      </p:pic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8/28/2020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4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8/28/2020</a:t>
            </a: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DLC Internal</a:t>
            </a: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763A0-568A-4A10-AD27-0E1D8BBD0DD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98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0665"/>
            <a:ext cx="9144000" cy="6667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DLC Internal</a:t>
            </a:r>
            <a:endParaRPr lang="en-US" dirty="0"/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-19433" y="-409303"/>
            <a:ext cx="5716681" cy="5487731"/>
            <a:chOff x="-25914" y="-302462"/>
            <a:chExt cx="7622241" cy="5487731"/>
          </a:xfrm>
        </p:grpSpPr>
        <p:cxnSp>
          <p:nvCxnSpPr>
            <p:cNvPr id="25" name="Straight Connector 15"/>
            <p:cNvCxnSpPr/>
            <p:nvPr userDrawn="1"/>
          </p:nvCxnSpPr>
          <p:spPr>
            <a:xfrm rot="10800000">
              <a:off x="3510198" y="2068103"/>
              <a:ext cx="4086129" cy="541434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 userDrawn="1"/>
          </p:nvSpPr>
          <p:spPr>
            <a:xfrm>
              <a:off x="639679" y="837332"/>
              <a:ext cx="3140243" cy="2367942"/>
            </a:xfrm>
            <a:prstGeom prst="ellipse">
              <a:avLst/>
            </a:prstGeom>
            <a:solidFill>
              <a:srgbClr val="F583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cxnSp>
          <p:nvCxnSpPr>
            <p:cNvPr id="14" name="Straight Connector 13"/>
            <p:cNvCxnSpPr>
              <a:stCxn id="8" idx="0"/>
            </p:cNvCxnSpPr>
            <p:nvPr userDrawn="1"/>
          </p:nvCxnSpPr>
          <p:spPr>
            <a:xfrm flipV="1">
              <a:off x="2209801" y="-302462"/>
              <a:ext cx="0" cy="113979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H="1" flipV="1">
              <a:off x="-25914" y="2144224"/>
              <a:ext cx="724175" cy="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" idx="1"/>
            </p:cNvCxnSpPr>
            <p:nvPr userDrawn="1"/>
          </p:nvCxnSpPr>
          <p:spPr>
            <a:xfrm rot="16200000" flipV="1">
              <a:off x="110125" y="194676"/>
              <a:ext cx="879309" cy="1099557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2209801" y="3122990"/>
              <a:ext cx="0" cy="206227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143667" y="3056800"/>
              <a:ext cx="317429" cy="73793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2989872" y="106841"/>
              <a:ext cx="733252" cy="92979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/>
          <p:nvPr userDrawn="1"/>
        </p:nvCxnSpPr>
        <p:spPr>
          <a:xfrm flipH="1">
            <a:off x="2052017" y="4949363"/>
            <a:ext cx="6660911" cy="3127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xmlns="" id="{A057E754-AFDA-B848-B8AA-2A1917714B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5920" y="3786420"/>
            <a:ext cx="6155405" cy="103505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xmlns="" id="{C96C9A9F-F049-5E45-85A7-E27883484A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20303" y="5078428"/>
            <a:ext cx="2200275" cy="3984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Date or Subtitle</a:t>
            </a: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6945923" y="-685722"/>
            <a:ext cx="3817798" cy="4326203"/>
            <a:chOff x="10167367" y="-535002"/>
            <a:chExt cx="4184258" cy="4603614"/>
          </a:xfrm>
        </p:grpSpPr>
        <p:sp>
          <p:nvSpPr>
            <p:cNvPr id="46" name="Oval 45"/>
            <p:cNvSpPr/>
            <p:nvPr userDrawn="1"/>
          </p:nvSpPr>
          <p:spPr>
            <a:xfrm>
              <a:off x="10167367" y="-535002"/>
              <a:ext cx="3140242" cy="3140242"/>
            </a:xfrm>
            <a:prstGeom prst="ellipse">
              <a:avLst/>
            </a:prstGeom>
            <a:solidFill>
              <a:srgbClr val="35BEAD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/>
            <p:nvPr userDrawn="1"/>
          </p:nvSpPr>
          <p:spPr>
            <a:xfrm>
              <a:off x="11211383" y="928370"/>
              <a:ext cx="3140242" cy="3140242"/>
            </a:xfrm>
            <a:prstGeom prst="ellipse">
              <a:avLst/>
            </a:prstGeom>
            <a:solidFill>
              <a:srgbClr val="F5832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63" name="Oval 62"/>
          <p:cNvSpPr/>
          <p:nvPr userDrawn="1"/>
        </p:nvSpPr>
        <p:spPr>
          <a:xfrm>
            <a:off x="1250342" y="1216862"/>
            <a:ext cx="127791" cy="170388"/>
          </a:xfrm>
          <a:prstGeom prst="ellipse">
            <a:avLst/>
          </a:prstGeom>
          <a:noFill/>
          <a:ln>
            <a:solidFill>
              <a:srgbClr val="F58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 flipV="1">
            <a:off x="2050555" y="3016149"/>
            <a:ext cx="1462" cy="196449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26241"/>
            <a:ext cx="2057400" cy="9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08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0665"/>
            <a:ext cx="9144000" cy="666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6BA0B4-32FE-C245-8B3C-DCF699A05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035" y="77834"/>
            <a:ext cx="8326164" cy="591755"/>
          </a:xfrm>
        </p:spPr>
        <p:txBody>
          <a:bodyPr>
            <a:noAutofit/>
          </a:bodyPr>
          <a:lstStyle>
            <a:lvl1pPr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Header Title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0F1931-AF6C-AF41-8893-211DDAEE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500" y="6356355"/>
            <a:ext cx="4143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B136F84-4206-C540-9D81-41E57AA2811A}"/>
              </a:ext>
            </a:extLst>
          </p:cNvPr>
          <p:cNvCxnSpPr>
            <a:cxnSpLocks/>
          </p:cNvCxnSpPr>
          <p:nvPr userDrawn="1"/>
        </p:nvCxnSpPr>
        <p:spPr>
          <a:xfrm>
            <a:off x="-23646" y="930797"/>
            <a:ext cx="7890641" cy="0"/>
          </a:xfrm>
          <a:prstGeom prst="line">
            <a:avLst/>
          </a:prstGeom>
          <a:ln w="19050">
            <a:solidFill>
              <a:srgbClr val="F58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F86E9FF5-C4A6-9A42-BC4D-3204F9F42B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2035" y="541530"/>
            <a:ext cx="8326164" cy="396875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35BE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</a:t>
            </a:r>
            <a:r>
              <a:rPr lang="en-US" dirty="0"/>
              <a:t>Title Text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17825" y="1231042"/>
            <a:ext cx="8154590" cy="4693508"/>
          </a:xfrm>
          <a:prstGeom prst="rect">
            <a:avLst/>
          </a:prstGeom>
        </p:spPr>
        <p:txBody>
          <a:bodyPr vert="horz" wrap="square" lIns="68580" tIns="34290" rIns="68580" bIns="34290" rtlCol="0" anchor="t">
            <a:normAutofit/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32035" y="1314390"/>
            <a:ext cx="6858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384351" y="1231042"/>
            <a:ext cx="8350181" cy="4693508"/>
          </a:xfrm>
        </p:spPr>
        <p:txBody>
          <a:bodyPr>
            <a:noAutofit/>
          </a:bodyPr>
          <a:lstStyle>
            <a:lvl1pPr marL="260741" indent="-260741"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4817" indent="-171446">
              <a:buFont typeface="Arial" panose="020B0604020202020204" pitchFamily="34" charset="0"/>
              <a:buChar char="−"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28" indent="-171446">
              <a:buSzPct val="70000"/>
              <a:buFont typeface="Wingdings" panose="05000000000000000000" pitchFamily="2" charset="2"/>
              <a:buChar char="§"/>
              <a:defRPr sz="135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20" indent="-171446">
              <a:buSzPct val="70000"/>
              <a:buFont typeface="Courier New" panose="02070309020205020404" pitchFamily="49" charset="0"/>
              <a:buChar char="o"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97CC1D7-80DD-3449-BF67-650308E81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69871" y="6212271"/>
            <a:ext cx="2688328" cy="643538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DLC Internal</a:t>
            </a:r>
            <a:endParaRPr lang="en-US" dirty="0"/>
          </a:p>
        </p:txBody>
      </p:sp>
      <p:sp>
        <p:nvSpPr>
          <p:cNvPr id="18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8/28/2020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2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0665"/>
            <a:ext cx="9144000" cy="666750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 rot="16200000" flipV="1">
            <a:off x="895637" y="3837437"/>
            <a:ext cx="2293472" cy="19719"/>
          </a:xfrm>
          <a:prstGeom prst="bentConnector3">
            <a:avLst>
              <a:gd name="adj1" fmla="val 57974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DLC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135763A0-568A-4A10-AD27-0E1D8BBD0D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1" y="-409303"/>
            <a:ext cx="5657852" cy="6342315"/>
            <a:chOff x="-2" y="-302462"/>
            <a:chExt cx="7543803" cy="6342315"/>
          </a:xfrm>
        </p:grpSpPr>
        <p:cxnSp>
          <p:nvCxnSpPr>
            <p:cNvPr id="25" name="Straight Connector 15"/>
            <p:cNvCxnSpPr/>
            <p:nvPr userDrawn="1"/>
          </p:nvCxnSpPr>
          <p:spPr>
            <a:xfrm rot="10800000">
              <a:off x="3457672" y="2407453"/>
              <a:ext cx="4086129" cy="541434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 userDrawn="1"/>
          </p:nvSpPr>
          <p:spPr>
            <a:xfrm>
              <a:off x="639679" y="837332"/>
              <a:ext cx="3140241" cy="3140242"/>
            </a:xfrm>
            <a:prstGeom prst="ellipse">
              <a:avLst/>
            </a:prstGeom>
            <a:solidFill>
              <a:srgbClr val="F583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cxnSp>
          <p:nvCxnSpPr>
            <p:cNvPr id="14" name="Straight Connector 13"/>
            <p:cNvCxnSpPr>
              <a:stCxn id="8" idx="0"/>
            </p:cNvCxnSpPr>
            <p:nvPr userDrawn="1"/>
          </p:nvCxnSpPr>
          <p:spPr>
            <a:xfrm flipH="1" flipV="1">
              <a:off x="2209799" y="-302462"/>
              <a:ext cx="1" cy="113979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H="1" flipV="1">
              <a:off x="-2" y="2407453"/>
              <a:ext cx="628212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10800000">
              <a:off x="0" y="304800"/>
              <a:ext cx="1401344" cy="855714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2209799" y="3977574"/>
              <a:ext cx="0" cy="206227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700671" y="3400927"/>
              <a:ext cx="317430" cy="73793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2989871" y="215186"/>
              <a:ext cx="572074" cy="82144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/>
          <p:nvPr userDrawn="1"/>
        </p:nvCxnSpPr>
        <p:spPr>
          <a:xfrm flipH="1">
            <a:off x="2052017" y="4949363"/>
            <a:ext cx="6660911" cy="3127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xmlns="" id="{A057E754-AFDA-B848-B8AA-2A1917714B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5920" y="3786420"/>
            <a:ext cx="6155405" cy="103505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xmlns="" id="{C96C9A9F-F049-5E45-85A7-E27883484A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20303" y="5078428"/>
            <a:ext cx="2200275" cy="3984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Date or Subtitle</a:t>
            </a: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7625527" y="-685722"/>
            <a:ext cx="3138194" cy="4603614"/>
            <a:chOff x="10167367" y="-535002"/>
            <a:chExt cx="4184258" cy="4603614"/>
          </a:xfrm>
        </p:grpSpPr>
        <p:sp>
          <p:nvSpPr>
            <p:cNvPr id="46" name="Oval 45"/>
            <p:cNvSpPr/>
            <p:nvPr userDrawn="1"/>
          </p:nvSpPr>
          <p:spPr>
            <a:xfrm>
              <a:off x="10167367" y="-535002"/>
              <a:ext cx="3140242" cy="3140242"/>
            </a:xfrm>
            <a:prstGeom prst="ellipse">
              <a:avLst/>
            </a:prstGeom>
            <a:solidFill>
              <a:srgbClr val="35BEAD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/>
            <p:nvPr userDrawn="1"/>
          </p:nvSpPr>
          <p:spPr>
            <a:xfrm>
              <a:off x="11211383" y="928370"/>
              <a:ext cx="3140242" cy="3140242"/>
            </a:xfrm>
            <a:prstGeom prst="ellipse">
              <a:avLst/>
            </a:prstGeom>
            <a:solidFill>
              <a:srgbClr val="F5832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63" name="Oval 62"/>
          <p:cNvSpPr/>
          <p:nvPr userDrawn="1"/>
        </p:nvSpPr>
        <p:spPr>
          <a:xfrm>
            <a:off x="1250342" y="1216862"/>
            <a:ext cx="127791" cy="170388"/>
          </a:xfrm>
          <a:prstGeom prst="ellipse">
            <a:avLst/>
          </a:prstGeom>
          <a:noFill/>
          <a:ln>
            <a:solidFill>
              <a:srgbClr val="F58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1" y="1814112"/>
            <a:ext cx="2057400" cy="9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6052" y="225343"/>
            <a:ext cx="6066199" cy="1801858"/>
          </a:xfrm>
        </p:spPr>
        <p:txBody>
          <a:bodyPr anchor="b"/>
          <a:lstStyle>
            <a:lvl1pPr>
              <a:defRPr sz="4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1" y="2294623"/>
            <a:ext cx="5323250" cy="773591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 rot="18124634">
            <a:off x="728145" y="3152193"/>
            <a:ext cx="8338081" cy="6812451"/>
            <a:chOff x="10167367" y="-535002"/>
            <a:chExt cx="5519663" cy="5939019"/>
          </a:xfrm>
        </p:grpSpPr>
        <p:sp>
          <p:nvSpPr>
            <p:cNvPr id="8" name="Oval 7"/>
            <p:cNvSpPr/>
            <p:nvPr userDrawn="1"/>
          </p:nvSpPr>
          <p:spPr>
            <a:xfrm>
              <a:off x="10167367" y="-535002"/>
              <a:ext cx="3140242" cy="3140242"/>
            </a:xfrm>
            <a:prstGeom prst="ellipse">
              <a:avLst/>
            </a:prstGeom>
            <a:solidFill>
              <a:srgbClr val="F5832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1211383" y="928370"/>
              <a:ext cx="4475647" cy="4475647"/>
            </a:xfrm>
            <a:prstGeom prst="ellipse">
              <a:avLst/>
            </a:prstGeom>
            <a:solidFill>
              <a:srgbClr val="35BEAD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30" y="1393946"/>
            <a:ext cx="1787548" cy="10828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4" y="603779"/>
            <a:ext cx="1671029" cy="101228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DLC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135763A0-568A-4A10-AD27-0E1D8BBD0D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273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0665"/>
            <a:ext cx="9144000" cy="666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6BA0B4-32FE-C245-8B3C-DCF699A05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035" y="77834"/>
            <a:ext cx="8326164" cy="591755"/>
          </a:xfrm>
        </p:spPr>
        <p:txBody>
          <a:bodyPr>
            <a:noAutofit/>
          </a:bodyPr>
          <a:lstStyle>
            <a:lvl1pPr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Header Title Text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B136F84-4206-C540-9D81-41E57AA2811A}"/>
              </a:ext>
            </a:extLst>
          </p:cNvPr>
          <p:cNvCxnSpPr>
            <a:cxnSpLocks/>
          </p:cNvCxnSpPr>
          <p:nvPr userDrawn="1"/>
        </p:nvCxnSpPr>
        <p:spPr>
          <a:xfrm>
            <a:off x="-23646" y="930797"/>
            <a:ext cx="78906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F86E9FF5-C4A6-9A42-BC4D-3204F9F42B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2035" y="608205"/>
            <a:ext cx="8326164" cy="396875"/>
          </a:xfrm>
        </p:spPr>
        <p:txBody>
          <a:bodyPr>
            <a:noAutofit/>
          </a:bodyPr>
          <a:lstStyle>
            <a:lvl1pPr marL="0" indent="0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</a:t>
            </a:r>
            <a:r>
              <a:rPr lang="en-US" dirty="0"/>
              <a:t>Title Text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17825" y="1231042"/>
            <a:ext cx="8154590" cy="4693508"/>
          </a:xfrm>
          <a:prstGeom prst="rect">
            <a:avLst/>
          </a:prstGeom>
        </p:spPr>
        <p:txBody>
          <a:bodyPr vert="horz" wrap="square" lIns="68580" tIns="34290" rIns="68580" bIns="34290" rtlCol="0" anchor="t">
            <a:normAutofit/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32035" y="1314390"/>
            <a:ext cx="6858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384351" y="1231042"/>
            <a:ext cx="8350181" cy="4693508"/>
          </a:xfrm>
        </p:spPr>
        <p:txBody>
          <a:bodyPr>
            <a:noAutofit/>
          </a:bodyPr>
          <a:lstStyle>
            <a:lvl1pPr marL="260741" indent="-260741"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4817" indent="-171446">
              <a:buFont typeface="Arial" panose="020B0604020202020204" pitchFamily="34" charset="0"/>
              <a:buChar char="−"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28" indent="-171446">
              <a:buSzPct val="70000"/>
              <a:buFont typeface="Wingdings" panose="05000000000000000000" pitchFamily="2" charset="2"/>
              <a:buChar char="§"/>
              <a:defRPr sz="135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20" indent="-171446">
              <a:buSzPct val="70000"/>
              <a:buFont typeface="Courier New" panose="02070309020205020404" pitchFamily="49" charset="0"/>
              <a:buChar char="o"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97CC1D7-80DD-3449-BF67-650308E81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69871" y="6212271"/>
            <a:ext cx="2688328" cy="643538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50F1931-AF6C-AF41-8893-211DDAEE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673" y="6356355"/>
            <a:ext cx="398164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DLC Internal</a:t>
            </a:r>
            <a:endParaRPr lang="en-US" dirty="0"/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8/28/2020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56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186495"/>
            <a:ext cx="9144000" cy="6572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856BA0B4-32FE-C245-8B3C-DCF699A05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035" y="77834"/>
            <a:ext cx="8326164" cy="591755"/>
          </a:xfrm>
        </p:spPr>
        <p:txBody>
          <a:bodyPr>
            <a:noAutofit/>
          </a:bodyPr>
          <a:lstStyle>
            <a:lvl1pPr>
              <a:defRPr sz="2700">
                <a:solidFill>
                  <a:srgbClr val="F583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Header Title Text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F86E9FF5-C4A6-9A42-BC4D-3204F9F42B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2035" y="608205"/>
            <a:ext cx="8326164" cy="396875"/>
          </a:xfrm>
        </p:spPr>
        <p:txBody>
          <a:bodyPr>
            <a:noAutofit/>
          </a:bodyPr>
          <a:lstStyle>
            <a:lvl1pPr marL="0" indent="0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</a:t>
            </a:r>
            <a:r>
              <a:rPr lang="en-US" dirty="0"/>
              <a:t>Title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B136F84-4206-C540-9D81-41E57AA2811A}"/>
              </a:ext>
            </a:extLst>
          </p:cNvPr>
          <p:cNvCxnSpPr>
            <a:cxnSpLocks/>
          </p:cNvCxnSpPr>
          <p:nvPr userDrawn="1"/>
        </p:nvCxnSpPr>
        <p:spPr>
          <a:xfrm>
            <a:off x="-23646" y="930797"/>
            <a:ext cx="78906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97CC1D7-80DD-3449-BF67-650308E81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69871" y="6212271"/>
            <a:ext cx="2688328" cy="643538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50F1931-AF6C-AF41-8893-211DDAEE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673" y="6356355"/>
            <a:ext cx="398164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DLC Internal</a:t>
            </a:r>
            <a:endParaRPr lang="en-US" dirty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8/28/2020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81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186495"/>
            <a:ext cx="9144000" cy="6572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856BA0B4-32FE-C245-8B3C-DCF699A05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035" y="77834"/>
            <a:ext cx="8326164" cy="591755"/>
          </a:xfrm>
        </p:spPr>
        <p:txBody>
          <a:bodyPr>
            <a:noAutofit/>
          </a:bodyPr>
          <a:lstStyle>
            <a:lvl1pPr>
              <a:defRPr sz="2700">
                <a:solidFill>
                  <a:srgbClr val="F583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Header Title Text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F86E9FF5-C4A6-9A42-BC4D-3204F9F42B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2035" y="608205"/>
            <a:ext cx="8326164" cy="396875"/>
          </a:xfrm>
        </p:spPr>
        <p:txBody>
          <a:bodyPr>
            <a:noAutofit/>
          </a:bodyPr>
          <a:lstStyle>
            <a:lvl1pPr marL="0" indent="0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</a:t>
            </a:r>
            <a:r>
              <a:rPr lang="en-US" dirty="0"/>
              <a:t>Title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B136F84-4206-C540-9D81-41E57AA2811A}"/>
              </a:ext>
            </a:extLst>
          </p:cNvPr>
          <p:cNvCxnSpPr>
            <a:cxnSpLocks/>
          </p:cNvCxnSpPr>
          <p:nvPr userDrawn="1"/>
        </p:nvCxnSpPr>
        <p:spPr>
          <a:xfrm>
            <a:off x="-23646" y="930797"/>
            <a:ext cx="78906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 userDrawn="1"/>
        </p:nvSpPr>
        <p:spPr>
          <a:xfrm>
            <a:off x="875214" y="1724297"/>
            <a:ext cx="1495697" cy="1994263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3768636" y="1724297"/>
            <a:ext cx="1495697" cy="1994263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6662059" y="1724297"/>
            <a:ext cx="1495697" cy="1994263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/>
          </p:nvPr>
        </p:nvSpPr>
        <p:spPr>
          <a:xfrm>
            <a:off x="444289" y="3875456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/>
          </p:nvPr>
        </p:nvSpPr>
        <p:spPr>
          <a:xfrm>
            <a:off x="444289" y="4928037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35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15"/>
          </p:nvPr>
        </p:nvSpPr>
        <p:spPr>
          <a:xfrm>
            <a:off x="3337714" y="3875456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Content Placeholder 7"/>
          <p:cNvSpPr>
            <a:spLocks noGrp="1"/>
          </p:cNvSpPr>
          <p:nvPr>
            <p:ph sz="quarter" idx="16"/>
          </p:nvPr>
        </p:nvSpPr>
        <p:spPr>
          <a:xfrm>
            <a:off x="3337714" y="4928036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35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17"/>
          </p:nvPr>
        </p:nvSpPr>
        <p:spPr>
          <a:xfrm>
            <a:off x="6231136" y="3875456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Content Placeholder 7"/>
          <p:cNvSpPr>
            <a:spLocks noGrp="1"/>
          </p:cNvSpPr>
          <p:nvPr>
            <p:ph sz="quarter" idx="18"/>
          </p:nvPr>
        </p:nvSpPr>
        <p:spPr>
          <a:xfrm>
            <a:off x="6231136" y="4928036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35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97CC1D7-80DD-3449-BF67-650308E81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69871" y="6212271"/>
            <a:ext cx="2688328" cy="643538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450F1931-AF6C-AF41-8893-211DDAEE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673" y="6356355"/>
            <a:ext cx="398164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DLC Internal</a:t>
            </a:r>
            <a:endParaRPr lang="en-US" dirty="0"/>
          </a:p>
        </p:txBody>
      </p:sp>
      <p:sp>
        <p:nvSpPr>
          <p:cNvPr id="28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8/28/2020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15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186495"/>
            <a:ext cx="9144000" cy="657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0F1931-AF6C-AF41-8893-211DDAEE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673" y="6356355"/>
            <a:ext cx="398164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56BA0B4-32FE-C245-8B3C-DCF699A05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035" y="77834"/>
            <a:ext cx="8326164" cy="591755"/>
          </a:xfrm>
        </p:spPr>
        <p:txBody>
          <a:bodyPr>
            <a:noAutofit/>
          </a:bodyPr>
          <a:lstStyle>
            <a:lvl1pPr>
              <a:defRPr sz="2700">
                <a:solidFill>
                  <a:srgbClr val="35BE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Header Title Text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F86E9FF5-C4A6-9A42-BC4D-3204F9F42B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2035" y="608205"/>
            <a:ext cx="8326164" cy="396875"/>
          </a:xfrm>
        </p:spPr>
        <p:txBody>
          <a:bodyPr>
            <a:noAutofit/>
          </a:bodyPr>
          <a:lstStyle>
            <a:lvl1pPr marL="0" indent="0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</a:t>
            </a:r>
            <a:r>
              <a:rPr lang="en-US" dirty="0"/>
              <a:t>Title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B136F84-4206-C540-9D81-41E57AA2811A}"/>
              </a:ext>
            </a:extLst>
          </p:cNvPr>
          <p:cNvCxnSpPr>
            <a:cxnSpLocks/>
          </p:cNvCxnSpPr>
          <p:nvPr userDrawn="1"/>
        </p:nvCxnSpPr>
        <p:spPr>
          <a:xfrm>
            <a:off x="-23646" y="930797"/>
            <a:ext cx="78906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6662059" y="1724297"/>
            <a:ext cx="1495697" cy="1994263"/>
          </a:xfrm>
          <a:prstGeom prst="ellipse">
            <a:avLst/>
          </a:prstGeom>
          <a:solidFill>
            <a:srgbClr val="35BEAD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44289" y="3875456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/>
          </p:nvPr>
        </p:nvSpPr>
        <p:spPr>
          <a:xfrm>
            <a:off x="444289" y="4928037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35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3768636" y="1724297"/>
            <a:ext cx="1495697" cy="1994263"/>
          </a:xfrm>
          <a:prstGeom prst="ellipse">
            <a:avLst/>
          </a:prstGeom>
          <a:solidFill>
            <a:srgbClr val="35BEAD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875213" y="1656989"/>
            <a:ext cx="1495697" cy="1994263"/>
          </a:xfrm>
          <a:prstGeom prst="ellipse">
            <a:avLst/>
          </a:prstGeom>
          <a:solidFill>
            <a:srgbClr val="35BEAD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8" name="Content Placeholder 7"/>
          <p:cNvSpPr>
            <a:spLocks noGrp="1"/>
          </p:cNvSpPr>
          <p:nvPr>
            <p:ph sz="quarter" idx="15"/>
          </p:nvPr>
        </p:nvSpPr>
        <p:spPr>
          <a:xfrm>
            <a:off x="3337711" y="3875456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Content Placeholder 7"/>
          <p:cNvSpPr>
            <a:spLocks noGrp="1"/>
          </p:cNvSpPr>
          <p:nvPr>
            <p:ph sz="quarter" idx="16"/>
          </p:nvPr>
        </p:nvSpPr>
        <p:spPr>
          <a:xfrm>
            <a:off x="3337711" y="4928036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35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Content Placeholder 7"/>
          <p:cNvSpPr>
            <a:spLocks noGrp="1"/>
          </p:cNvSpPr>
          <p:nvPr>
            <p:ph sz="quarter" idx="17"/>
          </p:nvPr>
        </p:nvSpPr>
        <p:spPr>
          <a:xfrm>
            <a:off x="6231133" y="3875456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Content Placeholder 7"/>
          <p:cNvSpPr>
            <a:spLocks noGrp="1"/>
          </p:cNvSpPr>
          <p:nvPr>
            <p:ph sz="quarter" idx="18"/>
          </p:nvPr>
        </p:nvSpPr>
        <p:spPr>
          <a:xfrm>
            <a:off x="6231133" y="4928035"/>
            <a:ext cx="2357540" cy="922967"/>
          </a:xfrm>
        </p:spPr>
        <p:txBody>
          <a:bodyPr>
            <a:normAutofit/>
          </a:bodyPr>
          <a:lstStyle>
            <a:lvl1pPr marL="0" indent="0" algn="ctr">
              <a:buNone/>
              <a:defRPr sz="135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97CC1D7-80DD-3449-BF67-650308E81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69871" y="6212271"/>
            <a:ext cx="2688328" cy="643538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DLC Internal</a:t>
            </a:r>
            <a:endParaRPr lang="en-US" dirty="0"/>
          </a:p>
        </p:txBody>
      </p:sp>
      <p:sp>
        <p:nvSpPr>
          <p:cNvPr id="20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8/28/2020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77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7C83398-A9D0-5E4E-BF49-0F5BC6A0B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0665"/>
            <a:ext cx="9144000" cy="66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8/28/2020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DLC Internal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50F1931-AF6C-AF41-8893-211DDAEE50F1}"/>
              </a:ext>
            </a:extLst>
          </p:cNvPr>
          <p:cNvSpPr txBox="1">
            <a:spLocks/>
          </p:cNvSpPr>
          <p:nvPr userDrawn="1"/>
        </p:nvSpPr>
        <p:spPr>
          <a:xfrm>
            <a:off x="8591550" y="6356355"/>
            <a:ext cx="395287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F7190E-D65A-814B-9F47-DD881A5A032D}" type="slidenum">
              <a:rPr lang="en-US" sz="1200" smtClean="0">
                <a:solidFill>
                  <a:srgbClr val="FFFFFF"/>
                </a:solidFill>
              </a:rPr>
              <a:pPr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97CC1D7-80DD-3449-BF67-650308E81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69871" y="6212271"/>
            <a:ext cx="2688328" cy="6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2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4" y="2059601"/>
            <a:ext cx="4075523" cy="24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57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8/28/2020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000000">
                    <a:tint val="75000"/>
                  </a:srgbClr>
                </a:solidFill>
              </a:rPr>
              <a:t>DLC Internal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763A0-568A-4A10-AD27-0E1D8BBD0DD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15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8/28/2020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DLC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859E5-C7B0-4407-9466-0A304F5918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2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timing>
    <p:tnLst>
      <p:par>
        <p:cTn id="1" dur="indefinite" restart="never" nodeType="tmRoot"/>
      </p:par>
    </p:tnLst>
  </p:timing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8/28/2020</a:t>
            </a: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DLC Internal</a:t>
            </a: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763A0-568A-4A10-AD27-0E1D8BBD0DD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9" r:id="rId2"/>
    <p:sldLayoutId id="2147483804" r:id="rId3"/>
    <p:sldLayoutId id="2147483780" r:id="rId4"/>
    <p:sldLayoutId id="2147483783" r:id="rId5"/>
    <p:sldLayoutId id="2147483788" r:id="rId6"/>
    <p:sldLayoutId id="2147483789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jm.com/~/media/documents/manuals/m14b.ashx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jm.com/~/media/documents/manuals/m14b.ashx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jm.com/~/media/documents/manuals/m14b.ashx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jm.com/~/media/documents/manuals/m14b.ashx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CMU Hackathon</a:t>
            </a:r>
            <a:br>
              <a:rPr lang="en-US" dirty="0" smtClean="0"/>
            </a:br>
            <a:r>
              <a:rPr lang="en-US" dirty="0" smtClean="0"/>
              <a:t>Power System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2600" y="5078428"/>
            <a:ext cx="2657978" cy="538602"/>
          </a:xfrm>
        </p:spPr>
        <p:txBody>
          <a:bodyPr>
            <a:normAutofit fontScale="92500" lnSpcReduction="20000"/>
          </a:bodyPr>
          <a:lstStyle/>
          <a:p>
            <a:pPr algn="r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Steve Abate, Gian Alian</a:t>
            </a:r>
          </a:p>
          <a:p>
            <a:pPr algn="r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September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7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Planning Assessment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2400" dirty="0" smtClean="0"/>
              <a:t>Transmission System Analysis</a:t>
            </a:r>
          </a:p>
          <a:p>
            <a:pPr lvl="1"/>
            <a:r>
              <a:rPr lang="en-US" sz="1800" dirty="0" smtClean="0"/>
              <a:t>NERC Planning Criteria Compliance</a:t>
            </a:r>
          </a:p>
          <a:p>
            <a:pPr lvl="1"/>
            <a:r>
              <a:rPr lang="en-US" sz="1800" dirty="0" smtClean="0"/>
              <a:t>Load and Generator Deliverability</a:t>
            </a:r>
          </a:p>
          <a:p>
            <a:pPr lvl="1"/>
            <a:r>
              <a:rPr lang="en-US" sz="1800" dirty="0" smtClean="0"/>
              <a:t>N-1-1 Analysis</a:t>
            </a:r>
          </a:p>
          <a:p>
            <a:pPr lvl="1"/>
            <a:r>
              <a:rPr lang="en-US" sz="1800" dirty="0" smtClean="0"/>
              <a:t>Short Circuit</a:t>
            </a:r>
          </a:p>
          <a:p>
            <a:pPr lvl="1"/>
            <a:r>
              <a:rPr lang="en-US" sz="1800" dirty="0" smtClean="0"/>
              <a:t>Stability</a:t>
            </a:r>
          </a:p>
          <a:p>
            <a:pPr lvl="1"/>
            <a:r>
              <a:rPr lang="en-US" sz="1800" dirty="0" smtClean="0"/>
              <a:t>Light Load</a:t>
            </a:r>
          </a:p>
          <a:p>
            <a:pPr lvl="1"/>
            <a:r>
              <a:rPr lang="en-US" sz="1800" dirty="0" smtClean="0"/>
              <a:t>Winter Peak</a:t>
            </a:r>
          </a:p>
          <a:p>
            <a:pPr lvl="1"/>
            <a:r>
              <a:rPr lang="en-US" sz="1800" dirty="0" smtClean="0"/>
              <a:t>Generation Deactivation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286" y="1392435"/>
            <a:ext cx="2624123" cy="3372040"/>
          </a:xfrm>
          <a:prstGeom prst="rect">
            <a:avLst/>
          </a:prstGeom>
          <a:effectLst>
            <a:outerShdw blurRad="50800" dist="203200" dir="2700000" algn="tl" rotWithShape="0">
              <a:prstClr val="black">
                <a:alpha val="12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4934609" y="4990437"/>
            <a:ext cx="3843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More information on RTEP analysis can be found 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PJM Manual 14B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0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 Stability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power system stability?</a:t>
            </a:r>
          </a:p>
          <a:p>
            <a:pPr lvl="1"/>
            <a:r>
              <a:rPr lang="en-US" sz="1800" dirty="0"/>
              <a:t>“Power system stability may be broadly defined as </a:t>
            </a:r>
            <a:r>
              <a:rPr lang="en-US" sz="1800" dirty="0" smtClean="0"/>
              <a:t>the </a:t>
            </a:r>
            <a:r>
              <a:rPr lang="en-US" sz="1800" dirty="0"/>
              <a:t>property of a power system that enables it to remain in </a:t>
            </a:r>
            <a:r>
              <a:rPr lang="en-US" sz="1800" dirty="0" smtClean="0"/>
              <a:t>a state </a:t>
            </a:r>
            <a:r>
              <a:rPr lang="en-US" sz="1800" dirty="0"/>
              <a:t>of operating equilibrium under normal conditions and to regain an acceptable state of equilibrium after being subjected to a disturbance”</a:t>
            </a:r>
          </a:p>
          <a:p>
            <a:r>
              <a:rPr lang="en-US" sz="2400" dirty="0"/>
              <a:t>Disturbances:</a:t>
            </a:r>
          </a:p>
          <a:p>
            <a:pPr lvl="1"/>
            <a:r>
              <a:rPr lang="en-US" sz="1800" dirty="0"/>
              <a:t>Transmission System Faults</a:t>
            </a:r>
          </a:p>
          <a:p>
            <a:pPr lvl="1"/>
            <a:r>
              <a:rPr lang="en-US" sz="1800" dirty="0" smtClean="0"/>
              <a:t>Sudden </a:t>
            </a:r>
            <a:r>
              <a:rPr lang="en-US" sz="1800" dirty="0"/>
              <a:t>Large Load Changes</a:t>
            </a:r>
          </a:p>
          <a:p>
            <a:pPr lvl="1"/>
            <a:r>
              <a:rPr lang="en-US" sz="1800" dirty="0"/>
              <a:t>Loss of Generating Units</a:t>
            </a:r>
          </a:p>
          <a:p>
            <a:pPr lvl="1"/>
            <a:r>
              <a:rPr lang="en-US" sz="1800" dirty="0"/>
              <a:t>Line Switching</a:t>
            </a:r>
          </a:p>
          <a:p>
            <a:pPr lvl="1"/>
            <a:r>
              <a:rPr lang="en-US" sz="1800" dirty="0" smtClean="0"/>
              <a:t>Etc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7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 Dynamic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 descr="http://www.theenergycollective.com/sites/theenergycollective.com/files/imagepicker/488516/coal%20plant%20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7" y="1491306"/>
            <a:ext cx="2758593" cy="184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18258" y="1017500"/>
            <a:ext cx="32350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16820" y="1017500"/>
            <a:ext cx="32247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Network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68868" y="1017500"/>
            <a:ext cx="26568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88" y="3410102"/>
            <a:ext cx="940154" cy="1316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1" y="3404043"/>
            <a:ext cx="1981478" cy="1322800"/>
          </a:xfrm>
          <a:prstGeom prst="rect">
            <a:avLst/>
          </a:prstGeom>
        </p:spPr>
      </p:pic>
      <p:pic>
        <p:nvPicPr>
          <p:cNvPr id="1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8"/>
          <a:stretch/>
        </p:blipFill>
        <p:spPr bwMode="auto">
          <a:xfrm>
            <a:off x="551370" y="4796840"/>
            <a:ext cx="2095821" cy="11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" descr="http://www.inmr.com/wp-content/uploads/2013/11/Pic22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660" y="3606834"/>
            <a:ext cx="2747412" cy="192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http://4adesign-eng.com/assets/img/stream/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39" y="1491306"/>
            <a:ext cx="2948385" cy="184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" descr="http://image.made-in-china.com/45f3j00ptRQVljhoauG/66kv-Power-Transmission-Line-Monopole-Towers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2" r="23203"/>
          <a:stretch/>
        </p:blipFill>
        <p:spPr bwMode="auto">
          <a:xfrm>
            <a:off x="3287147" y="3606834"/>
            <a:ext cx="1672476" cy="190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07" y="1536097"/>
            <a:ext cx="2536794" cy="1426947"/>
          </a:xfrm>
          <a:prstGeom prst="rect">
            <a:avLst/>
          </a:prstGeom>
        </p:spPr>
      </p:pic>
      <p:pic>
        <p:nvPicPr>
          <p:cNvPr id="20" name="Picture 4" descr="http://3.bp.blogspot.com/-MgkKWiQemGk/Th5VK-TjEEI/AAAAAAAAAbc/RE_gMdjblDE/s1600/residential-house-plans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47" y="3189547"/>
            <a:ext cx="1656424" cy="110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33" b="10272"/>
          <a:stretch/>
        </p:blipFill>
        <p:spPr>
          <a:xfrm>
            <a:off x="6441535" y="3131821"/>
            <a:ext cx="1002988" cy="1162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523" y="4407482"/>
            <a:ext cx="2311811" cy="13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0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 Dynamic Model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401" y="1766400"/>
            <a:ext cx="5314913" cy="3850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3"/>
          <a:srcRect r="23536" b="9307"/>
          <a:stretch/>
        </p:blipFill>
        <p:spPr>
          <a:xfrm>
            <a:off x="338952" y="2972187"/>
            <a:ext cx="1719967" cy="1285243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/>
          <a:srcRect r="23536" b="9307"/>
          <a:stretch/>
        </p:blipFill>
        <p:spPr>
          <a:xfrm>
            <a:off x="305858" y="1687778"/>
            <a:ext cx="1751013" cy="1308100"/>
          </a:xfrm>
          <a:prstGeom prst="rect">
            <a:avLst/>
          </a:prstGeom>
        </p:spPr>
      </p:pic>
      <p:pic>
        <p:nvPicPr>
          <p:cNvPr id="11" name="Picture 2" descr="http://www.ewh.ieee.org/soc/es/Nov1998/08/FIGURES/SYN2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0000" flipH="1">
            <a:off x="963389" y="3124792"/>
            <a:ext cx="351590" cy="3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ewh.ieee.org/soc/es/Nov1998/08/FIGURES/SYN2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4728" y="1841959"/>
            <a:ext cx="351590" cy="3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0" y="1199960"/>
            <a:ext cx="20714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71401" y="1199960"/>
            <a:ext cx="53149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86313" y="1199960"/>
            <a:ext cx="17576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http://www.ewh.ieee.org/soc/es/Nov1998/08/FIGURES/SYN2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2760" y="3710806"/>
            <a:ext cx="508949" cy="57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5317" y="1892364"/>
            <a:ext cx="377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661" y="3208298"/>
            <a:ext cx="377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22546" y="3858589"/>
            <a:ext cx="1114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Motor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22545" y="4357680"/>
            <a:ext cx="1114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Motor</a:t>
            </a:r>
          </a:p>
        </p:txBody>
      </p:sp>
      <p:pic>
        <p:nvPicPr>
          <p:cNvPr id="21" name="Picture 2" descr="http://www.ewh.ieee.org/soc/es/Nov1998/08/FIGURES/SYN2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54124" y="4357680"/>
            <a:ext cx="246221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7386312" y="2035090"/>
            <a:ext cx="776612" cy="0"/>
          </a:xfrm>
          <a:prstGeom prst="straightConnector1">
            <a:avLst/>
          </a:prstGeom>
          <a:ln w="66675">
            <a:solidFill>
              <a:schemeClr val="accent6">
                <a:lumMod val="50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386312" y="2377990"/>
            <a:ext cx="776612" cy="0"/>
          </a:xfrm>
          <a:prstGeom prst="straightConnector1">
            <a:avLst/>
          </a:prstGeom>
          <a:ln w="66675">
            <a:solidFill>
              <a:schemeClr val="accent6">
                <a:lumMod val="50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386312" y="3114720"/>
            <a:ext cx="776612" cy="0"/>
          </a:xfrm>
          <a:prstGeom prst="straightConnector1">
            <a:avLst/>
          </a:prstGeom>
          <a:ln w="66675">
            <a:solidFill>
              <a:schemeClr val="accent6">
                <a:lumMod val="50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49923" y="2632638"/>
            <a:ext cx="0" cy="258924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39192" y="1892364"/>
            <a:ext cx="377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7228" y="2169363"/>
            <a:ext cx="377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39191" y="2931299"/>
            <a:ext cx="377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8338205" y="2616699"/>
            <a:ext cx="0" cy="258924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62196" y="3321667"/>
            <a:ext cx="14847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Dynamics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196" y="4738598"/>
            <a:ext cx="460349" cy="41917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018013" y="4727285"/>
            <a:ext cx="111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Discharge Lighting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586" y="5261695"/>
            <a:ext cx="455697" cy="44391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029575" y="5241277"/>
            <a:ext cx="111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Saturation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12222" y="2616699"/>
            <a:ext cx="0" cy="258924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8841" y="4342316"/>
            <a:ext cx="18047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Dynamics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92" y="4727284"/>
            <a:ext cx="1822630" cy="4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 Dynamic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384352" y="1231042"/>
            <a:ext cx="3689418" cy="4693508"/>
          </a:xfrm>
        </p:spPr>
        <p:txBody>
          <a:bodyPr/>
          <a:lstStyle/>
          <a:p>
            <a:r>
              <a:rPr lang="en-US" dirty="0"/>
              <a:t>PJM MMWG Model</a:t>
            </a:r>
          </a:p>
          <a:p>
            <a:pPr lvl="1"/>
            <a:r>
              <a:rPr lang="en-US" dirty="0"/>
              <a:t>Network Data</a:t>
            </a:r>
          </a:p>
          <a:p>
            <a:pPr lvl="2"/>
            <a:r>
              <a:rPr lang="en-US" dirty="0"/>
              <a:t>~80,000 buses</a:t>
            </a:r>
          </a:p>
          <a:p>
            <a:pPr lvl="2"/>
            <a:r>
              <a:rPr lang="en-US" dirty="0"/>
              <a:t>~74,000 transmission lines</a:t>
            </a:r>
          </a:p>
          <a:p>
            <a:pPr lvl="2"/>
            <a:r>
              <a:rPr lang="en-US" dirty="0"/>
              <a:t>~21,000 transformers</a:t>
            </a:r>
          </a:p>
          <a:p>
            <a:pPr lvl="2"/>
            <a:r>
              <a:rPr lang="en-US" dirty="0"/>
              <a:t>~9,000 generators</a:t>
            </a:r>
          </a:p>
          <a:p>
            <a:pPr lvl="1"/>
            <a:r>
              <a:rPr lang="en-US" dirty="0"/>
              <a:t>Dynamic Data</a:t>
            </a:r>
          </a:p>
          <a:p>
            <a:pPr lvl="2"/>
            <a:r>
              <a:rPr lang="en-US" dirty="0"/>
              <a:t>Machine Models </a:t>
            </a:r>
          </a:p>
          <a:p>
            <a:pPr marL="914400" lvl="2" indent="0">
              <a:buNone/>
            </a:pPr>
            <a:r>
              <a:rPr lang="en-US" dirty="0"/>
              <a:t>    (25+ parameters each)</a:t>
            </a:r>
          </a:p>
          <a:p>
            <a:pPr lvl="3"/>
            <a:r>
              <a:rPr lang="en-US" dirty="0"/>
              <a:t>Exciter</a:t>
            </a:r>
          </a:p>
          <a:p>
            <a:pPr lvl="3"/>
            <a:r>
              <a:rPr lang="en-US" dirty="0"/>
              <a:t>Governor</a:t>
            </a:r>
          </a:p>
          <a:p>
            <a:pPr lvl="3"/>
            <a:r>
              <a:rPr lang="en-US" dirty="0"/>
              <a:t>Stabilizer</a:t>
            </a:r>
          </a:p>
          <a:p>
            <a:pPr lvl="2"/>
            <a:r>
              <a:rPr lang="en-US" dirty="0"/>
              <a:t>Wind Generator Models (15+ parameters each)</a:t>
            </a:r>
          </a:p>
          <a:p>
            <a:pPr lvl="2"/>
            <a:r>
              <a:rPr lang="en-US" dirty="0"/>
              <a:t>Load Models (~8 parameters each, but some have 130+ parameters each)</a:t>
            </a:r>
          </a:p>
          <a:p>
            <a:pPr lvl="1"/>
            <a:r>
              <a:rPr lang="en-US" dirty="0"/>
              <a:t>Hundreds of contingencies for DLC assessment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195" y="1112546"/>
            <a:ext cx="3309986" cy="23047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204" y="3524743"/>
            <a:ext cx="4024551" cy="25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69619" y="1238234"/>
            <a:ext cx="8229600" cy="749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System response to minor disturbance </a:t>
            </a:r>
          </a:p>
          <a:p>
            <a:pPr marL="0" indent="0">
              <a:buNone/>
            </a:pPr>
            <a:r>
              <a:rPr lang="en-US" sz="1800" dirty="0" smtClean="0"/>
              <a:t>(138 kV transmission line fault with normal clearing)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374"/>
          <a:stretch/>
        </p:blipFill>
        <p:spPr>
          <a:xfrm>
            <a:off x="1170821" y="2165684"/>
            <a:ext cx="6931995" cy="4019991"/>
          </a:xfrm>
          <a:prstGeom prst="rect">
            <a:avLst/>
          </a:prstGeom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4330240" y="2594337"/>
            <a:ext cx="3256461" cy="7079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 at DLC 138 kV bus after nearby 138 kV fault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63097" y="3302242"/>
            <a:ext cx="0" cy="462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79991" y="2779022"/>
            <a:ext cx="1166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Disturbance</a:t>
            </a:r>
          </a:p>
          <a:p>
            <a:pPr algn="ctr"/>
            <a:r>
              <a:rPr lang="en-US" sz="1400" dirty="0" smtClean="0"/>
              <a:t>At t=1 sec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34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59073" y="1084068"/>
            <a:ext cx="8229600" cy="749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System response to larger disturbance</a:t>
            </a:r>
          </a:p>
          <a:p>
            <a:pPr marL="0" indent="0">
              <a:buNone/>
            </a:pPr>
            <a:r>
              <a:rPr lang="en-US" sz="1800" dirty="0" smtClean="0"/>
              <a:t>(500 kV transmission line fault with delayed clearing)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486"/>
          <a:stretch/>
        </p:blipFill>
        <p:spPr>
          <a:xfrm>
            <a:off x="991369" y="1982803"/>
            <a:ext cx="7276846" cy="4134413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3967614" y="2290258"/>
            <a:ext cx="3826732" cy="7079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at DLC 345 kV bus after </a:t>
            </a:r>
          </a:p>
          <a:p>
            <a:pPr marL="0" indent="0" algn="ctr">
              <a:buFont typeface="Arial"/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kV fault in other territory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96" y="3042055"/>
            <a:ext cx="0" cy="462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61290" y="2518835"/>
            <a:ext cx="1166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Disturbance</a:t>
            </a:r>
          </a:p>
          <a:p>
            <a:pPr algn="ctr"/>
            <a:r>
              <a:rPr lang="en-US" sz="1400" dirty="0" smtClean="0"/>
              <a:t>At t=1 sec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859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Hackathon Problem 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 smtClean="0"/>
              <a:t>Problem </a:t>
            </a:r>
            <a:r>
              <a:rPr lang="en-US" dirty="0" smtClean="0"/>
              <a:t>– Current simulation data processing relies on manual methods to identify key parameters.  Given the large amount of data produced by dynamic simulations, this can be time consuming.</a:t>
            </a:r>
          </a:p>
          <a:p>
            <a:r>
              <a:rPr lang="en-US" b="1" dirty="0" smtClean="0"/>
              <a:t>Challenge </a:t>
            </a:r>
            <a:r>
              <a:rPr lang="en-US" dirty="0" smtClean="0"/>
              <a:t>– Develop a scripted method to perform a set of tasks on each simulation results file.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0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Hackathon Challenge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Hackathon Challenge </a:t>
            </a:r>
            <a:r>
              <a:rPr lang="en-US" dirty="0" smtClean="0"/>
              <a:t>– Create a scripted method to perform the following tasks on power system dynamic simulation data.</a:t>
            </a:r>
          </a:p>
          <a:p>
            <a:r>
              <a:rPr lang="en-US" b="1" dirty="0" smtClean="0"/>
              <a:t>Task #1 </a:t>
            </a:r>
            <a:r>
              <a:rPr lang="en-US" dirty="0" smtClean="0"/>
              <a:t>– Create graphic plot of power system variables</a:t>
            </a:r>
          </a:p>
          <a:p>
            <a:pPr lvl="1"/>
            <a:r>
              <a:rPr lang="en-US" dirty="0"/>
              <a:t>Generator Terminal Voltage (ETRM), Generator </a:t>
            </a:r>
            <a:r>
              <a:rPr lang="en-US" dirty="0" smtClean="0"/>
              <a:t>Power (POWR), Generator Speed (SPD), Bus Voltages (VOLT)</a:t>
            </a:r>
          </a:p>
          <a:p>
            <a:r>
              <a:rPr lang="en-US" b="1" dirty="0" smtClean="0"/>
              <a:t>Task #2 </a:t>
            </a:r>
            <a:r>
              <a:rPr lang="en-US" dirty="0" smtClean="0"/>
              <a:t>– Identify the time at which the disturbance occurs</a:t>
            </a:r>
          </a:p>
          <a:p>
            <a:pPr lvl="1"/>
            <a:r>
              <a:rPr lang="en-US" dirty="0" smtClean="0"/>
              <a:t>Power system variables will begin to fluctuate at the time of the disturbance</a:t>
            </a:r>
          </a:p>
          <a:p>
            <a:r>
              <a:rPr lang="en-US" b="1" dirty="0" smtClean="0"/>
              <a:t>Task #3 </a:t>
            </a:r>
            <a:r>
              <a:rPr lang="en-US" dirty="0" smtClean="0"/>
              <a:t>– Identify whether or not the system remains stable</a:t>
            </a:r>
          </a:p>
          <a:p>
            <a:pPr lvl="1"/>
            <a:r>
              <a:rPr lang="en-US" dirty="0" smtClean="0"/>
              <a:t>The system is stable if all power system quantities in Task #1 reach a steady-state (constant) value after the power system event.</a:t>
            </a:r>
          </a:p>
          <a:p>
            <a:r>
              <a:rPr lang="en-US" b="1" dirty="0" smtClean="0"/>
              <a:t>Task #4 </a:t>
            </a:r>
            <a:r>
              <a:rPr lang="en-US" dirty="0" smtClean="0"/>
              <a:t>– </a:t>
            </a:r>
            <a:r>
              <a:rPr lang="en-US" dirty="0"/>
              <a:t>Do all voltages restore in accordance with PJM criteria?</a:t>
            </a:r>
          </a:p>
          <a:p>
            <a:pPr lvl="1"/>
            <a:r>
              <a:rPr lang="en-US" dirty="0" smtClean="0"/>
              <a:t>Calculate the recovery time for each bus voltage.</a:t>
            </a:r>
          </a:p>
          <a:p>
            <a:r>
              <a:rPr lang="en-US" b="1" dirty="0" smtClean="0"/>
              <a:t>Task #5 </a:t>
            </a:r>
            <a:r>
              <a:rPr lang="en-US" dirty="0" smtClean="0"/>
              <a:t>– Does the system stabilize with sufficient damping per PJM criteria?</a:t>
            </a:r>
          </a:p>
          <a:p>
            <a:pPr lvl="1"/>
            <a:r>
              <a:rPr lang="en-US" dirty="0" smtClean="0"/>
              <a:t>Calculate the damping of the Generator Speed (SPD) for each generator</a:t>
            </a:r>
          </a:p>
          <a:p>
            <a:pPr lvl="1"/>
            <a:r>
              <a:rPr lang="en-US" dirty="0" smtClean="0"/>
              <a:t>Refer to the provided document “PSSE Documentation – Modal Analysis.pdf” for more information.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49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5" y="242934"/>
            <a:ext cx="8326164" cy="591755"/>
          </a:xfrm>
        </p:spPr>
        <p:txBody>
          <a:bodyPr/>
          <a:lstStyle/>
          <a:p>
            <a:pPr algn="just"/>
            <a:r>
              <a:rPr lang="en-US" sz="2400" dirty="0" smtClean="0"/>
              <a:t>Task #</a:t>
            </a:r>
            <a:r>
              <a:rPr lang="en-US" sz="2400" dirty="0"/>
              <a:t>1: Create a graphic plot of power system variables – the plot should include axis labels, title, and </a:t>
            </a:r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10075"/>
            <a:ext cx="2031877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538" y="1210075"/>
            <a:ext cx="2031879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160" y="1210075"/>
            <a:ext cx="2031879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782" y="1210075"/>
            <a:ext cx="20318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8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DLC Hackathon Team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Steve Abate</a:t>
            </a:r>
          </a:p>
          <a:p>
            <a:r>
              <a:rPr lang="en-US" b="0" dirty="0" smtClean="0"/>
              <a:t>Transmission Planning Engineer</a:t>
            </a:r>
            <a:endParaRPr lang="en-US" b="0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Hackathon Mentor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Gian Alian</a:t>
            </a:r>
          </a:p>
          <a:p>
            <a:r>
              <a:rPr lang="en-US" b="0" dirty="0"/>
              <a:t>Transmission Planning </a:t>
            </a:r>
            <a:r>
              <a:rPr lang="en-US" b="0" dirty="0" smtClean="0"/>
              <a:t>Engineer</a:t>
            </a:r>
            <a:endParaRPr lang="en-US" b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 smtClean="0"/>
              <a:t>Hackathon Mentor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Elizabeth Cook</a:t>
            </a:r>
          </a:p>
          <a:p>
            <a:r>
              <a:rPr lang="en-US" b="0" dirty="0"/>
              <a:t>Senior Manager of Transmission and Distribution Planning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Hackathon Judge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1" b="13903"/>
          <a:stretch/>
        </p:blipFill>
        <p:spPr>
          <a:xfrm>
            <a:off x="863110" y="1535451"/>
            <a:ext cx="1598735" cy="22638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26" y="1535311"/>
            <a:ext cx="1763312" cy="22105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69" y="1373349"/>
            <a:ext cx="1641232" cy="24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2" y="952756"/>
            <a:ext cx="7210584" cy="5032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85" y="207482"/>
            <a:ext cx="8326164" cy="591755"/>
          </a:xfrm>
        </p:spPr>
        <p:txBody>
          <a:bodyPr/>
          <a:lstStyle/>
          <a:p>
            <a:r>
              <a:rPr lang="en-US" sz="2400" dirty="0"/>
              <a:t>Task #2: Identify the time at which the disturbance occurs – Power system disturbance will cause a large drop in </a:t>
            </a:r>
            <a:r>
              <a:rPr lang="en-US" sz="2400" dirty="0" smtClean="0"/>
              <a:t>voltage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57792" y="2464102"/>
            <a:ext cx="1040866" cy="1087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98658" y="3345409"/>
            <a:ext cx="4073512" cy="41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Time at which disturbance occurs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8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1454636" y="3916773"/>
            <a:ext cx="5993797" cy="2286000"/>
            <a:chOff x="-1980104" y="3226435"/>
            <a:chExt cx="13713807" cy="523036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80104" y="3226435"/>
              <a:ext cx="4571269" cy="523036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165" y="3226435"/>
              <a:ext cx="4571269" cy="523036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2434" y="3226436"/>
              <a:ext cx="4571269" cy="523036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34" y="354526"/>
            <a:ext cx="8935765" cy="59175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Task #3: Identify whether or not the system remains stable – Some power system disturbances cause machine variables </a:t>
            </a:r>
            <a:r>
              <a:rPr lang="en-US" sz="2000" dirty="0" smtClean="0">
                <a:solidFill>
                  <a:schemeClr val="tx1"/>
                </a:solidFill>
              </a:rPr>
              <a:t>(voltage, power, and speed) </a:t>
            </a:r>
            <a:r>
              <a:rPr lang="en-US" sz="2000" dirty="0">
                <a:solidFill>
                  <a:schemeClr val="tx1"/>
                </a:solidFill>
              </a:rPr>
              <a:t>to go </a:t>
            </a:r>
            <a:r>
              <a:rPr lang="en-US" sz="2000" dirty="0" smtClean="0">
                <a:solidFill>
                  <a:schemeClr val="tx1"/>
                </a:solidFill>
              </a:rPr>
              <a:t>unstable</a:t>
            </a:r>
            <a:br>
              <a:rPr lang="en-US" sz="2000" dirty="0" smtClean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673" y="5659058"/>
            <a:ext cx="398164" cy="365125"/>
          </a:xfrm>
        </p:spPr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01" y="4350268"/>
            <a:ext cx="1460498" cy="12234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Note: Speed can appear non-oscillatory for an unstable case. However, notice how they lose synchronism and deviate from each other. </a:t>
            </a:r>
          </a:p>
        </p:txBody>
      </p: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1454636" y="1291458"/>
            <a:ext cx="5993797" cy="2286000"/>
            <a:chOff x="-2499644" y="-3064805"/>
            <a:chExt cx="13713807" cy="523036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499644" y="-3064804"/>
              <a:ext cx="4571269" cy="52303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1625" y="-3064804"/>
              <a:ext cx="4571269" cy="523036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2894" y="-3064805"/>
              <a:ext cx="4571269" cy="5230367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520339" y="946281"/>
            <a:ext cx="262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Stable System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339" y="3556588"/>
            <a:ext cx="262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Unstable System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48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</a:t>
            </a:r>
            <a:r>
              <a:rPr lang="en-US" dirty="0" smtClean="0"/>
              <a:t>4 &amp; #5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850" y="2014616"/>
            <a:ext cx="7033811" cy="44424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7360" y="1058351"/>
            <a:ext cx="4665306" cy="14602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7500" lnSpcReduction="20000"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PJM criteria for acceptable stability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(per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PJM Manual 14B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514350" indent="-514350">
              <a:buAutoNum type="arabicParenBoth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Recover to minimum of 0.7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p.u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after 2.5 seconds</a:t>
            </a:r>
          </a:p>
          <a:p>
            <a:pPr marL="514350" indent="-514350">
              <a:buAutoNum type="arabicParenBoth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Damping exceeds 3%</a:t>
            </a:r>
          </a:p>
        </p:txBody>
      </p:sp>
    </p:spTree>
    <p:extLst>
      <p:ext uri="{BB962C8B-B14F-4D97-AF65-F5344CB8AC3E}">
        <p14:creationId xmlns:p14="http://schemas.microsoft.com/office/powerpoint/2010/main" val="3424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</a:t>
            </a:r>
            <a:r>
              <a:rPr lang="en-US" dirty="0" smtClean="0"/>
              <a:t>4 &amp; #5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850" y="2014616"/>
            <a:ext cx="7033811" cy="44424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7360" y="1058351"/>
            <a:ext cx="4665306" cy="14602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7500" lnSpcReduction="20000"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PJM criteria for acceptable stability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(per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PJM Manual 14B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514350" indent="-514350">
              <a:buAutoNum type="arabicParenBoth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Recover to minimum of 0.7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p.u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after 2.5 seconds</a:t>
            </a:r>
          </a:p>
          <a:p>
            <a:pPr marL="514350" indent="-514350">
              <a:buAutoNum type="arabicParenBoth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Damping exceeds 3%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861219" y="4450941"/>
            <a:ext cx="0" cy="139026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3163" y="4450941"/>
            <a:ext cx="33805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880" y="4235819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0.7 </a:t>
            </a:r>
            <a:r>
              <a:rPr lang="en-US" dirty="0" err="1" smtClean="0">
                <a:solidFill>
                  <a:srgbClr val="00B050"/>
                </a:solidFill>
              </a:rPr>
              <a:t>p.u</a:t>
            </a:r>
            <a:r>
              <a:rPr lang="en-US" dirty="0" smtClean="0">
                <a:solidFill>
                  <a:srgbClr val="00B050"/>
                </a:solidFill>
              </a:rPr>
              <a:t>.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07249" y="4870940"/>
            <a:ext cx="2240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Recovery time: 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How </a:t>
            </a:r>
            <a:r>
              <a:rPr lang="en-US" dirty="0">
                <a:solidFill>
                  <a:srgbClr val="00B050"/>
                </a:solidFill>
              </a:rPr>
              <a:t>fast </a:t>
            </a:r>
            <a:r>
              <a:rPr lang="en-US" dirty="0" smtClean="0">
                <a:solidFill>
                  <a:srgbClr val="00B050"/>
                </a:solidFill>
              </a:rPr>
              <a:t>voltage recovers to 0.7 </a:t>
            </a:r>
            <a:r>
              <a:rPr lang="en-US" dirty="0" err="1" smtClean="0">
                <a:solidFill>
                  <a:srgbClr val="00B050"/>
                </a:solidFill>
              </a:rPr>
              <a:t>p.u</a:t>
            </a:r>
            <a:r>
              <a:rPr lang="en-US" dirty="0" smtClean="0">
                <a:solidFill>
                  <a:srgbClr val="00B050"/>
                </a:solidFill>
              </a:rPr>
              <a:t>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05461" y="4342212"/>
            <a:ext cx="41385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“When </a:t>
            </a:r>
            <a:r>
              <a:rPr lang="en-US" sz="1400" b="1" dirty="0"/>
              <a:t>a fault occurs on the transmission system, system voltages are temporarily reduced. Once the fault is cleared, voltages follow transient voltage recovery trajectories governed by system dynamics. </a:t>
            </a:r>
            <a:r>
              <a:rPr lang="en-US" sz="1400" b="1" dirty="0" smtClean="0"/>
              <a:t>[…] the </a:t>
            </a:r>
            <a:r>
              <a:rPr lang="en-US" sz="1400" b="1" dirty="0"/>
              <a:t>voltage following fault clearing shall recover to a minimum of 0.7 </a:t>
            </a:r>
            <a:r>
              <a:rPr lang="en-US" sz="1400" b="1" dirty="0" err="1"/>
              <a:t>p.u</a:t>
            </a:r>
            <a:r>
              <a:rPr lang="en-US" sz="1400" b="1" dirty="0"/>
              <a:t>. after 2.5 seconds</a:t>
            </a:r>
            <a:r>
              <a:rPr lang="en-US" sz="1400" b="1" dirty="0" smtClean="0"/>
              <a:t>.”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1523163" y="5850345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2.5 sec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Task #</a:t>
            </a:r>
            <a:r>
              <a:rPr lang="en-US" sz="2000" dirty="0" smtClean="0"/>
              <a:t>4: Calculate </a:t>
            </a:r>
            <a:r>
              <a:rPr lang="en-US" sz="2000" dirty="0"/>
              <a:t>the recovery time for </a:t>
            </a:r>
            <a:r>
              <a:rPr lang="en-US" sz="2000" dirty="0" smtClean="0"/>
              <a:t>each bus voltage 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8650" y="1005080"/>
            <a:ext cx="7494697" cy="5085337"/>
            <a:chOff x="1245042" y="1566533"/>
            <a:chExt cx="6628798" cy="46266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5042" y="1566533"/>
              <a:ext cx="6628798" cy="462668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4711223" y="4877040"/>
              <a:ext cx="207553" cy="5686"/>
            </a:xfrm>
            <a:prstGeom prst="line">
              <a:avLst/>
            </a:prstGeom>
            <a:ln>
              <a:solidFill>
                <a:srgbClr val="00B05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906186" y="4211944"/>
              <a:ext cx="2452454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9951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Amount of time it takes for the machine voltage to recover to 0.7 </a:t>
              </a:r>
              <a:r>
                <a:rPr lang="en-US" dirty="0" err="1" smtClean="0"/>
                <a:t>p.u</a:t>
              </a:r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3821877" y="3761222"/>
              <a:ext cx="946479" cy="450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364117" y="3735921"/>
              <a:ext cx="269630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712270" y="4175081"/>
              <a:ext cx="1" cy="117474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902556" y="4175081"/>
              <a:ext cx="1" cy="117474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3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 smtClean="0"/>
              <a:t>#5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850" y="2014616"/>
            <a:ext cx="7033811" cy="44424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7360" y="1058351"/>
            <a:ext cx="4665306" cy="14602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7500" lnSpcReduction="20000"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PJM criteria for acceptable stability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(per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PJM Manual 14B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514350" indent="-514350">
              <a:buAutoNum type="arabicParenBoth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Recover to minimum of 0.7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p.u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after 2.5 seconds</a:t>
            </a:r>
          </a:p>
          <a:p>
            <a:pPr marL="514350" indent="-514350">
              <a:buAutoNum type="arabicParenBoth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Damping </a:t>
            </a:r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exceeds 3%</a:t>
            </a:r>
          </a:p>
        </p:txBody>
      </p:sp>
      <p:sp>
        <p:nvSpPr>
          <p:cNvPr id="13" name="Freeform 12"/>
          <p:cNvSpPr/>
          <p:nvPr/>
        </p:nvSpPr>
        <p:spPr>
          <a:xfrm>
            <a:off x="1551155" y="3993741"/>
            <a:ext cx="6690049" cy="1856792"/>
          </a:xfrm>
          <a:custGeom>
            <a:avLst/>
            <a:gdLst>
              <a:gd name="connsiteX0" fmla="*/ 0 w 6690049"/>
              <a:gd name="connsiteY0" fmla="*/ 1856792 h 1856792"/>
              <a:gd name="connsiteX1" fmla="*/ 1548881 w 6690049"/>
              <a:gd name="connsiteY1" fmla="*/ 933061 h 1856792"/>
              <a:gd name="connsiteX2" fmla="*/ 2444620 w 6690049"/>
              <a:gd name="connsiteY2" fmla="*/ 634482 h 1856792"/>
              <a:gd name="connsiteX3" fmla="*/ 3834881 w 6690049"/>
              <a:gd name="connsiteY3" fmla="*/ 307910 h 1856792"/>
              <a:gd name="connsiteX4" fmla="*/ 6690049 w 6690049"/>
              <a:gd name="connsiteY4" fmla="*/ 0 h 185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0049" h="1856792">
                <a:moveTo>
                  <a:pt x="0" y="1856792"/>
                </a:moveTo>
                <a:cubicBezTo>
                  <a:pt x="570722" y="1496785"/>
                  <a:pt x="1141444" y="1136779"/>
                  <a:pt x="1548881" y="933061"/>
                </a:cubicBezTo>
                <a:cubicBezTo>
                  <a:pt x="1956318" y="729343"/>
                  <a:pt x="2063620" y="738674"/>
                  <a:pt x="2444620" y="634482"/>
                </a:cubicBezTo>
                <a:cubicBezTo>
                  <a:pt x="2825620" y="530290"/>
                  <a:pt x="3127309" y="413657"/>
                  <a:pt x="3834881" y="307910"/>
                </a:cubicBezTo>
                <a:cubicBezTo>
                  <a:pt x="4542453" y="202163"/>
                  <a:pt x="6232849" y="46653"/>
                  <a:pt x="6690049" y="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560485" y="1950337"/>
            <a:ext cx="6690049" cy="1707502"/>
          </a:xfrm>
          <a:custGeom>
            <a:avLst/>
            <a:gdLst>
              <a:gd name="connsiteX0" fmla="*/ 0 w 6690049"/>
              <a:gd name="connsiteY0" fmla="*/ 0 h 1707502"/>
              <a:gd name="connsiteX1" fmla="*/ 1912776 w 6690049"/>
              <a:gd name="connsiteY1" fmla="*/ 998375 h 1707502"/>
              <a:gd name="connsiteX2" fmla="*/ 4142792 w 6690049"/>
              <a:gd name="connsiteY2" fmla="*/ 1548882 h 1707502"/>
              <a:gd name="connsiteX3" fmla="*/ 6690049 w 6690049"/>
              <a:gd name="connsiteY3" fmla="*/ 1707502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0049" h="1707502">
                <a:moveTo>
                  <a:pt x="0" y="0"/>
                </a:moveTo>
                <a:cubicBezTo>
                  <a:pt x="611155" y="370114"/>
                  <a:pt x="1222311" y="740228"/>
                  <a:pt x="1912776" y="998375"/>
                </a:cubicBezTo>
                <a:cubicBezTo>
                  <a:pt x="2603241" y="1256522"/>
                  <a:pt x="3346580" y="1430694"/>
                  <a:pt x="4142792" y="1548882"/>
                </a:cubicBezTo>
                <a:cubicBezTo>
                  <a:pt x="4939004" y="1667070"/>
                  <a:pt x="5814526" y="1687286"/>
                  <a:pt x="6690049" y="1707502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18069" y="2888163"/>
            <a:ext cx="2097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Damping: How fast 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the system stabilizes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51067" y="4559746"/>
            <a:ext cx="51043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“A </a:t>
            </a:r>
            <a:r>
              <a:rPr lang="en-US" sz="1600" b="1" dirty="0"/>
              <a:t>sustained oscillatory system response, even if slightly damped, will cause the system to be in a vulnerable state and exposed to adverse impacts for subsequent changes to the system over some prolonged time</a:t>
            </a:r>
            <a:r>
              <a:rPr lang="en-US" sz="1600" b="1" dirty="0" smtClean="0"/>
              <a:t>.”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1385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#5 – Modal Analysis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12275" r="35277"/>
          <a:stretch/>
        </p:blipFill>
        <p:spPr>
          <a:xfrm>
            <a:off x="4273355" y="1199960"/>
            <a:ext cx="4626160" cy="45265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2035" y="1324186"/>
            <a:ext cx="392180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Goal of modal analysis is to represent the signal as a sum of decaying exponential sinusoids.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transient period (~5-10 seconds after event), non-linear characteristics can be dominant.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Normally, modal analysis is performed 10-15 seconds after the event (we recommend using 30-40 seconds for these events)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with the selected window and compare the results.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Refer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attachment “PSSE Documentation - Modal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Analysis.pdf” for more information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31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#5 – Modal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60791" y="1159866"/>
                <a:ext cx="2726964" cy="636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Damping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ratio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91" y="1159866"/>
                <a:ext cx="2726964" cy="63671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30398" y="1819498"/>
                <a:ext cx="3102233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 – real part of dominant mode</a:t>
                </a:r>
              </a:p>
              <a:p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 – imaginary part of dominate mode</a:t>
                </a: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 this example, the eigenvalue of the dominant mode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𝑗𝐵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=−0.064796+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2.90167</m:t>
                      </m:r>
                    </m:oMath>
                  </m:oMathPara>
                </a14:m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Damping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=−2.23%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98" y="1819498"/>
                <a:ext cx="3102233" cy="1600438"/>
              </a:xfrm>
              <a:prstGeom prst="rect">
                <a:avLst/>
              </a:prstGeom>
              <a:blipFill rotWithShape="0">
                <a:blip r:embed="rId3"/>
                <a:stretch>
                  <a:fillRect l="-589" t="-380" r="-196" b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" descr="image00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1" t="5658" r="1044" b="15451"/>
          <a:stretch/>
        </p:blipFill>
        <p:spPr bwMode="auto">
          <a:xfrm>
            <a:off x="6288611" y="3525983"/>
            <a:ext cx="2385805" cy="251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75" y="1106533"/>
            <a:ext cx="5553657" cy="4838901"/>
          </a:xfrm>
          <a:prstGeom prst="rect">
            <a:avLst/>
          </a:prstGeom>
        </p:spPr>
      </p:pic>
      <p:pic>
        <p:nvPicPr>
          <p:cNvPr id="12" name="Content Placeholder 7"/>
          <p:cNvPicPr>
            <a:picLocks noGrp="1" noChangeAspect="1"/>
          </p:cNvPicPr>
          <p:nvPr>
            <p:ph idx="13"/>
          </p:nvPr>
        </p:nvPicPr>
        <p:blipFill>
          <a:blip r:embed="rId6"/>
          <a:stretch>
            <a:fillRect/>
          </a:stretch>
        </p:blipFill>
        <p:spPr>
          <a:xfrm>
            <a:off x="3081703" y="3419936"/>
            <a:ext cx="2678033" cy="245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0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#5 – Modal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235425"/>
            <a:ext cx="8350250" cy="4684012"/>
          </a:xfrm>
        </p:spPr>
      </p:pic>
    </p:spTree>
    <p:extLst>
      <p:ext uri="{BB962C8B-B14F-4D97-AF65-F5344CB8AC3E}">
        <p14:creationId xmlns:p14="http://schemas.microsoft.com/office/powerpoint/2010/main" val="98437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#5 – Modal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235425"/>
            <a:ext cx="8350250" cy="468401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85" t="5599" r="18838" b="77684"/>
          <a:stretch/>
        </p:blipFill>
        <p:spPr>
          <a:xfrm>
            <a:off x="153800" y="4348213"/>
            <a:ext cx="3464169" cy="808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ight Arrow 3"/>
          <p:cNvSpPr/>
          <p:nvPr/>
        </p:nvSpPr>
        <p:spPr>
          <a:xfrm>
            <a:off x="3617969" y="4670597"/>
            <a:ext cx="449939" cy="16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067908" y="3886460"/>
                <a:ext cx="4771292" cy="17352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=−0.00196∗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−0.0015805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b="0" dirty="0" smtClean="0"/>
                  <a:t>½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0.0003266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5.99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0.064796+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2.90167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½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(0.0003266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5.99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0.064796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2.90167)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08" y="3886460"/>
                <a:ext cx="4771292" cy="1735219"/>
              </a:xfrm>
              <a:prstGeom prst="rect">
                <a:avLst/>
              </a:prstGeom>
              <a:blipFill rotWithShape="0">
                <a:blip r:embed="rId4"/>
                <a:stretch>
                  <a:fillRect l="-892" b="-4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067907" y="3240129"/>
            <a:ext cx="47712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Once modal analysis is performed, the dominant mode can be used to approximate the signal.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82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DLC Company Profile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3"/>
              </p:nvPr>
            </p:nvSpPr>
            <p:spPr>
              <a:xfrm>
                <a:off x="231951" y="1159129"/>
                <a:ext cx="4157169" cy="492840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Located in Pittsburgh, PA serving Allegheny &amp; Beaver Counties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Approximately 600,000 customers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Service area ~705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m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i</m:t>
                        </m:r>
                      </m:e>
                      <m:sup>
                        <m:r>
                          <a:rPr lang="en-US" sz="240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2019 Metered Peak Load: 2640 MW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231951" y="1159129"/>
                <a:ext cx="4157169" cy="4928405"/>
              </a:xfrm>
              <a:blipFill rotWithShape="0">
                <a:blip r:embed="rId2"/>
                <a:stretch>
                  <a:fillRect l="-1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4" y="2044700"/>
            <a:ext cx="431006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#5 – Modal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235425"/>
            <a:ext cx="8350250" cy="468401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85" t="5599" r="18838" b="77684"/>
          <a:stretch/>
        </p:blipFill>
        <p:spPr>
          <a:xfrm>
            <a:off x="153800" y="4348213"/>
            <a:ext cx="3464169" cy="808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ight Arrow 3"/>
          <p:cNvSpPr/>
          <p:nvPr/>
        </p:nvSpPr>
        <p:spPr>
          <a:xfrm>
            <a:off x="3617969" y="4670597"/>
            <a:ext cx="449939" cy="16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067908" y="4693170"/>
                <a:ext cx="4771292" cy="649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=−0.00196∗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−0.0015805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0.0003266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−0.0648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2.90167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+5.99°)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08" y="4693170"/>
                <a:ext cx="4771292" cy="649409"/>
              </a:xfrm>
              <a:prstGeom prst="rect">
                <a:avLst/>
              </a:prstGeom>
              <a:blipFill rotWithShape="0">
                <a:blip r:embed="rId4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067908" y="3481554"/>
            <a:ext cx="477129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Note: The dominant mode can be also expressed in a cosine form.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633" y="4052280"/>
            <a:ext cx="4345841" cy="5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93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Dataset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The challenge dataset is based on a simple eight (8) bus test system:</a:t>
            </a:r>
          </a:p>
          <a:p>
            <a:pPr lvl="1"/>
            <a:r>
              <a:rPr lang="en-US" dirty="0" smtClean="0"/>
              <a:t>Four (4) generators</a:t>
            </a:r>
          </a:p>
          <a:p>
            <a:pPr lvl="1"/>
            <a:r>
              <a:rPr lang="en-US" dirty="0" smtClean="0"/>
              <a:t>Two (2) shunt capacitors</a:t>
            </a:r>
          </a:p>
          <a:p>
            <a:pPr lvl="1"/>
            <a:r>
              <a:rPr lang="en-US" dirty="0" smtClean="0"/>
              <a:t>Two (2) loads</a:t>
            </a:r>
          </a:p>
          <a:p>
            <a:r>
              <a:rPr lang="en-US" dirty="0" smtClean="0"/>
              <a:t>The dataset consists of dynamic simulation results for </a:t>
            </a:r>
            <a:r>
              <a:rPr lang="en-US" b="1" dirty="0" smtClean="0">
                <a:solidFill>
                  <a:schemeClr val="tx1"/>
                </a:solidFill>
              </a:rPr>
              <a:t>369 </a:t>
            </a:r>
            <a:r>
              <a:rPr lang="en-US" dirty="0" smtClean="0"/>
              <a:t>different events.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59" y="2984378"/>
            <a:ext cx="9144000" cy="26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0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210"/>
            <a:ext cx="9144000" cy="36075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Dataset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Example: Simulation # </a:t>
            </a:r>
            <a:r>
              <a:rPr lang="en-US" b="1" dirty="0">
                <a:solidFill>
                  <a:schemeClr val="tx1"/>
                </a:solidFill>
              </a:rPr>
              <a:t>96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sp>
        <p:nvSpPr>
          <p:cNvPr id="10" name="Lightning Bolt 9"/>
          <p:cNvSpPr/>
          <p:nvPr/>
        </p:nvSpPr>
        <p:spPr>
          <a:xfrm rot="567142">
            <a:off x="3794200" y="2297063"/>
            <a:ext cx="369277" cy="30421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336091" y="1726469"/>
                <a:ext cx="16755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sec</m:t>
                      </m:r>
                    </m:oMath>
                  </m:oMathPara>
                </a14:m>
                <a:endParaRPr lang="en-US" sz="1400" dirty="0" smtClean="0"/>
              </a:p>
              <a:p>
                <a:pPr algn="ctr"/>
                <a:r>
                  <a:rPr lang="en-US" sz="1400" dirty="0" smtClean="0"/>
                  <a:t>Fault occurs at Bus 7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91" y="1726469"/>
                <a:ext cx="1675523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727" r="-364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35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210"/>
            <a:ext cx="9144000" cy="36075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Dataset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Example: Simulation # </a:t>
            </a:r>
            <a:r>
              <a:rPr lang="en-US" b="1" dirty="0" smtClean="0">
                <a:solidFill>
                  <a:schemeClr val="tx1"/>
                </a:solidFill>
              </a:rPr>
              <a:t>96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pic>
        <p:nvPicPr>
          <p:cNvPr id="9" name="Picture 2" descr="Free Stopwatch Cliparts, Download Free Clip Art, Free Clip Art on Clipart  Library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689" y="4701487"/>
            <a:ext cx="348613" cy="4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69814" y="1566533"/>
                <a:ext cx="254877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=1.15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sec</m:t>
                      </m:r>
                    </m:oMath>
                  </m:oMathPara>
                </a14:m>
                <a:endParaRPr lang="en-US" sz="1400" dirty="0" smtClean="0"/>
              </a:p>
              <a:p>
                <a:pPr algn="ctr"/>
                <a:r>
                  <a:rPr lang="en-US" sz="1400" dirty="0" smtClean="0"/>
                  <a:t>Protection system clears fault by</a:t>
                </a:r>
              </a:p>
              <a:p>
                <a:pPr algn="ctr"/>
                <a:r>
                  <a:rPr lang="en-US" sz="1400" dirty="0" smtClean="0"/>
                  <a:t>opening nearby branches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14" y="1566533"/>
                <a:ext cx="2548775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239" r="-239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72945" y="4551442"/>
                <a:ext cx="2809744" cy="828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/>
                  <a:t>Protection system responds and </a:t>
                </a:r>
              </a:p>
              <a:p>
                <a:pPr algn="ctr"/>
                <a:r>
                  <a:rPr lang="en-US" sz="1400" dirty="0" smtClean="0"/>
                  <a:t>isolates the fault in ~9 cycles</a:t>
                </a:r>
              </a:p>
              <a:p>
                <a:pPr algn="ctr"/>
                <a:r>
                  <a:rPr lang="en-US" sz="1400" dirty="0" smtClean="0"/>
                  <a:t>(Note: One cycle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Hz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≅0.167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400" dirty="0" smtClean="0"/>
                  <a:t>)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945" y="4551442"/>
                <a:ext cx="2809744" cy="828753"/>
              </a:xfrm>
              <a:prstGeom prst="rect">
                <a:avLst/>
              </a:prstGeom>
              <a:blipFill rotWithShape="0">
                <a:blip r:embed="rId5"/>
                <a:stretch>
                  <a:fillRect l="-217" t="-1471" r="-217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74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210"/>
            <a:ext cx="9144000" cy="36075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Dataset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Example: Simulation # </a:t>
            </a:r>
            <a:r>
              <a:rPr lang="en-US" b="1" dirty="0" smtClean="0">
                <a:solidFill>
                  <a:schemeClr val="tx1"/>
                </a:solidFill>
              </a:rPr>
              <a:t>96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31" y="1689554"/>
            <a:ext cx="6043301" cy="423499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179733" y="3505200"/>
            <a:ext cx="965200" cy="474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Dataset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76650" y="2183708"/>
            <a:ext cx="483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Columns for each power system variable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eft Brace 16"/>
          <p:cNvSpPr/>
          <p:nvPr/>
        </p:nvSpPr>
        <p:spPr>
          <a:xfrm rot="5400000">
            <a:off x="5522369" y="-505685"/>
            <a:ext cx="348219" cy="65807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32034" y="1105437"/>
            <a:ext cx="723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Hackathon dataset includes time-series power system quantities for each  simulation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369 total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78" y="2651795"/>
            <a:ext cx="16094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0.csv</a:t>
            </a:r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1.csv</a:t>
            </a:r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2.csv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366.csv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367.csv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368.csv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369.csv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992" y="1939772"/>
            <a:ext cx="2326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Comma-separate file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each simulation: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29"/>
          <a:stretch/>
        </p:blipFill>
        <p:spPr>
          <a:xfrm>
            <a:off x="1800382" y="3173361"/>
            <a:ext cx="7186455" cy="202549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366092" y="3944456"/>
            <a:ext cx="359950" cy="73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2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2800" dirty="0" smtClean="0"/>
              <a:t>For each simulation, the following information should be reported:</a:t>
            </a:r>
          </a:p>
          <a:p>
            <a:pPr lvl="1"/>
            <a:r>
              <a:rPr lang="en-US" sz="2000" dirty="0" smtClean="0"/>
              <a:t>Simulation number</a:t>
            </a:r>
          </a:p>
          <a:p>
            <a:pPr lvl="1"/>
            <a:r>
              <a:rPr lang="en-US" sz="2000" dirty="0" smtClean="0"/>
              <a:t>Plot of Power </a:t>
            </a:r>
            <a:r>
              <a:rPr lang="en-US" sz="2000" dirty="0"/>
              <a:t>System Variables – Task #1</a:t>
            </a:r>
          </a:p>
          <a:p>
            <a:pPr lvl="1"/>
            <a:r>
              <a:rPr lang="en-US" sz="2000" dirty="0"/>
              <a:t>Disturbance Time (s) – Task #2</a:t>
            </a:r>
          </a:p>
          <a:p>
            <a:pPr lvl="1"/>
            <a:r>
              <a:rPr lang="en-US" sz="2000" dirty="0"/>
              <a:t>Stable (Yes / No) – Task #3</a:t>
            </a:r>
          </a:p>
          <a:p>
            <a:pPr lvl="1"/>
            <a:r>
              <a:rPr lang="en-US" sz="2000" dirty="0"/>
              <a:t>Recovery Time (s) – Task #4</a:t>
            </a:r>
          </a:p>
          <a:p>
            <a:pPr lvl="1"/>
            <a:r>
              <a:rPr lang="en-US" sz="2000" dirty="0"/>
              <a:t>Modal Analysis Results – Task #</a:t>
            </a:r>
            <a:r>
              <a:rPr lang="en-US" sz="2000" dirty="0" smtClean="0"/>
              <a:t>5</a:t>
            </a:r>
          </a:p>
          <a:p>
            <a:pPr lvl="2"/>
            <a:r>
              <a:rPr lang="en-US" sz="1850" dirty="0" smtClean="0"/>
              <a:t>Although the 30-40 sec window is recommended for this challenge, please investigate how the window selection will impact modal analysis results as the proper window is not always known.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2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2800" dirty="0" smtClean="0"/>
              <a:t>DLC Transmission Planning</a:t>
            </a:r>
          </a:p>
          <a:p>
            <a:r>
              <a:rPr lang="en-US" sz="2800" dirty="0" smtClean="0"/>
              <a:t>Power System Dynamics</a:t>
            </a:r>
          </a:p>
          <a:p>
            <a:r>
              <a:rPr lang="en-US" sz="2800" dirty="0" smtClean="0"/>
              <a:t>Hackathon Challenges</a:t>
            </a:r>
          </a:p>
          <a:p>
            <a:r>
              <a:rPr lang="en-US" sz="2800" dirty="0" smtClean="0"/>
              <a:t>Description of Dataset</a:t>
            </a:r>
          </a:p>
          <a:p>
            <a:r>
              <a:rPr lang="en-US" sz="2800" dirty="0" smtClean="0"/>
              <a:t>Output Requirements</a:t>
            </a:r>
            <a:endParaRPr lang="en-US" sz="280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3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6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Planning Assessment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 descr="http://www.theenergycollective.com/sites/theenergycollective.com/files/imagepicker/488516/coal%20plant%20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7" y="1491306"/>
            <a:ext cx="2758593" cy="184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18258" y="1017500"/>
            <a:ext cx="32350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16820" y="1017500"/>
            <a:ext cx="32247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Network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68868" y="1017500"/>
            <a:ext cx="26568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88" y="3410102"/>
            <a:ext cx="940154" cy="1316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1" y="3404043"/>
            <a:ext cx="1981478" cy="1322800"/>
          </a:xfrm>
          <a:prstGeom prst="rect">
            <a:avLst/>
          </a:prstGeom>
        </p:spPr>
      </p:pic>
      <p:pic>
        <p:nvPicPr>
          <p:cNvPr id="1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8"/>
          <a:stretch/>
        </p:blipFill>
        <p:spPr bwMode="auto">
          <a:xfrm>
            <a:off x="551370" y="4796840"/>
            <a:ext cx="2095821" cy="11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" descr="http://www.inmr.com/wp-content/uploads/2013/11/Pic22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660" y="3606834"/>
            <a:ext cx="2747412" cy="192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http://4adesign-eng.com/assets/img/stream/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39" y="1491306"/>
            <a:ext cx="2948385" cy="184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" descr="http://image.made-in-china.com/45f3j00ptRQVljhoauG/66kv-Power-Transmission-Line-Monopole-Towers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2" r="23203"/>
          <a:stretch/>
        </p:blipFill>
        <p:spPr bwMode="auto">
          <a:xfrm>
            <a:off x="3287147" y="3606834"/>
            <a:ext cx="1672476" cy="190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07" y="1536097"/>
            <a:ext cx="2536794" cy="1426947"/>
          </a:xfrm>
          <a:prstGeom prst="rect">
            <a:avLst/>
          </a:prstGeom>
        </p:spPr>
      </p:pic>
      <p:pic>
        <p:nvPicPr>
          <p:cNvPr id="20" name="Picture 4" descr="http://3.bp.blogspot.com/-MgkKWiQemGk/Th5VK-TjEEI/AAAAAAAAAbc/RE_gMdjblDE/s1600/residential-house-plans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47" y="3189547"/>
            <a:ext cx="1656424" cy="110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33" b="10272"/>
          <a:stretch/>
        </p:blipFill>
        <p:spPr>
          <a:xfrm>
            <a:off x="6441535" y="3131821"/>
            <a:ext cx="1002988" cy="1162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523" y="4407482"/>
            <a:ext cx="2311811" cy="13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Planning Assessment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87889" y="4362099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09014" y="4814772"/>
            <a:ext cx="223771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7889" y="2765844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67853" y="2801568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09014" y="3237960"/>
            <a:ext cx="223771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8740124">
            <a:off x="947437" y="3096123"/>
            <a:ext cx="336551" cy="336551"/>
            <a:chOff x="369619" y="3123446"/>
            <a:chExt cx="336551" cy="336551"/>
          </a:xfrm>
        </p:grpSpPr>
        <p:sp>
          <p:nvSpPr>
            <p:cNvPr id="47" name="Oval 46"/>
            <p:cNvSpPr/>
            <p:nvPr/>
          </p:nvSpPr>
          <p:spPr>
            <a:xfrm>
              <a:off x="369619" y="3123446"/>
              <a:ext cx="336551" cy="33655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7" idx="1"/>
            </p:cNvCxnSpPr>
            <p:nvPr/>
          </p:nvCxnSpPr>
          <p:spPr>
            <a:xfrm>
              <a:off x="418906" y="3172733"/>
              <a:ext cx="118989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47" idx="7"/>
            </p:cNvCxnSpPr>
            <p:nvPr/>
          </p:nvCxnSpPr>
          <p:spPr>
            <a:xfrm flipV="1">
              <a:off x="537895" y="3172733"/>
              <a:ext cx="118988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7" idx="4"/>
            </p:cNvCxnSpPr>
            <p:nvPr/>
          </p:nvCxnSpPr>
          <p:spPr>
            <a:xfrm>
              <a:off x="537895" y="3295650"/>
              <a:ext cx="0" cy="16434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8740124">
            <a:off x="939817" y="4669131"/>
            <a:ext cx="336551" cy="336551"/>
            <a:chOff x="369619" y="3123446"/>
            <a:chExt cx="336551" cy="336551"/>
          </a:xfrm>
        </p:grpSpPr>
        <p:sp>
          <p:nvSpPr>
            <p:cNvPr id="43" name="Oval 42"/>
            <p:cNvSpPr/>
            <p:nvPr/>
          </p:nvSpPr>
          <p:spPr>
            <a:xfrm>
              <a:off x="369619" y="3123446"/>
              <a:ext cx="336551" cy="33655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3" idx="1"/>
            </p:cNvCxnSpPr>
            <p:nvPr/>
          </p:nvCxnSpPr>
          <p:spPr>
            <a:xfrm>
              <a:off x="418906" y="3172733"/>
              <a:ext cx="118989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3" idx="7"/>
            </p:cNvCxnSpPr>
            <p:nvPr/>
          </p:nvCxnSpPr>
          <p:spPr>
            <a:xfrm flipV="1">
              <a:off x="537895" y="3172733"/>
              <a:ext cx="118988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43" idx="4"/>
            </p:cNvCxnSpPr>
            <p:nvPr/>
          </p:nvCxnSpPr>
          <p:spPr>
            <a:xfrm>
              <a:off x="537895" y="3295650"/>
              <a:ext cx="0" cy="16434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1273459" y="4814772"/>
            <a:ext cx="51443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94584" y="3237960"/>
            <a:ext cx="51443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70055" y="3574465"/>
            <a:ext cx="0" cy="102907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809015" y="3574465"/>
            <a:ext cx="2610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787889" y="4603542"/>
            <a:ext cx="28216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330403" y="3590745"/>
            <a:ext cx="0" cy="102907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069363" y="3590745"/>
            <a:ext cx="2610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048237" y="4619822"/>
            <a:ext cx="28216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48237" y="3042288"/>
            <a:ext cx="202008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15050" y="3031122"/>
            <a:ext cx="159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 rot="10800000">
            <a:off x="7693662" y="2846817"/>
            <a:ext cx="861577" cy="336551"/>
            <a:chOff x="7509863" y="2926758"/>
            <a:chExt cx="861577" cy="336551"/>
          </a:xfrm>
        </p:grpSpPr>
        <p:grpSp>
          <p:nvGrpSpPr>
            <p:cNvPr id="37" name="Group 36"/>
            <p:cNvGrpSpPr/>
            <p:nvPr/>
          </p:nvGrpSpPr>
          <p:grpSpPr>
            <a:xfrm rot="8740124">
              <a:off x="7509863" y="2926758"/>
              <a:ext cx="336551" cy="336551"/>
              <a:chOff x="369619" y="3123446"/>
              <a:chExt cx="336551" cy="33655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369619" y="3123446"/>
                <a:ext cx="336551" cy="336551"/>
              </a:xfrm>
              <a:prstGeom prst="ellipse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>
                <a:stCxn id="39" idx="1"/>
              </p:cNvCxnSpPr>
              <p:nvPr/>
            </p:nvCxnSpPr>
            <p:spPr>
              <a:xfrm>
                <a:off x="418906" y="3172733"/>
                <a:ext cx="118989" cy="12291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37895" y="3172733"/>
                <a:ext cx="118988" cy="12291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endCxn id="39" idx="4"/>
              </p:cNvCxnSpPr>
              <p:nvPr/>
            </p:nvCxnSpPr>
            <p:spPr>
              <a:xfrm>
                <a:off x="537895" y="3295650"/>
                <a:ext cx="0" cy="16434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/>
            <p:cNvCxnSpPr/>
            <p:nvPr/>
          </p:nvCxnSpPr>
          <p:spPr>
            <a:xfrm>
              <a:off x="7857010" y="3068595"/>
              <a:ext cx="51443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7693663" y="2640132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75868" y="4353046"/>
            <a:ext cx="88973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956554" y="4338140"/>
            <a:ext cx="0" cy="77976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/>
          <p:cNvSpPr/>
          <p:nvPr/>
        </p:nvSpPr>
        <p:spPr>
          <a:xfrm rot="10800000">
            <a:off x="6802645" y="5115853"/>
            <a:ext cx="307818" cy="309940"/>
          </a:xfrm>
          <a:prstGeom prst="triangle">
            <a:avLst/>
          </a:prstGeom>
          <a:solidFill>
            <a:srgbClr val="4F81BD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TextBox 75"/>
          <p:cNvSpPr txBox="1"/>
          <p:nvPr/>
        </p:nvSpPr>
        <p:spPr>
          <a:xfrm>
            <a:off x="344076" y="2808477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#1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sp>
        <p:nvSpPr>
          <p:cNvPr id="33" name="TextBox 78"/>
          <p:cNvSpPr txBox="1"/>
          <p:nvPr/>
        </p:nvSpPr>
        <p:spPr>
          <a:xfrm>
            <a:off x="6313694" y="5230811"/>
            <a:ext cx="1261406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Load</a:t>
            </a:r>
          </a:p>
          <a:p>
            <a:pPr algn="ctr"/>
            <a:r>
              <a:rPr lang="en-US" sz="1600" dirty="0" smtClean="0"/>
              <a:t>300 MW</a:t>
            </a:r>
          </a:p>
        </p:txBody>
      </p:sp>
      <p:sp>
        <p:nvSpPr>
          <p:cNvPr id="34" name="TextBox 79"/>
          <p:cNvSpPr txBox="1"/>
          <p:nvPr/>
        </p:nvSpPr>
        <p:spPr>
          <a:xfrm>
            <a:off x="322195" y="4373727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#2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sp>
        <p:nvSpPr>
          <p:cNvPr id="35" name="TextBox 80"/>
          <p:cNvSpPr txBox="1"/>
          <p:nvPr/>
        </p:nvSpPr>
        <p:spPr>
          <a:xfrm>
            <a:off x="7581538" y="2523503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#3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46729" y="5071271"/>
            <a:ext cx="202008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046729" y="5071271"/>
            <a:ext cx="202008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853" y="4378380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068323" y="2523683"/>
            <a:ext cx="28984" cy="282255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55877" y="1657685"/>
            <a:ext cx="4572000" cy="9746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Steady-state analysis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Short-circuit analysis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Stability analysis</a:t>
            </a:r>
          </a:p>
        </p:txBody>
      </p:sp>
      <p:sp>
        <p:nvSpPr>
          <p:cNvPr id="53" name="TextBox 93"/>
          <p:cNvSpPr txBox="1"/>
          <p:nvPr/>
        </p:nvSpPr>
        <p:spPr>
          <a:xfrm>
            <a:off x="255877" y="945785"/>
            <a:ext cx="7089804" cy="14607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Although there are different types of studies, the goal of all transmission studies is to identify whether or not system limits are exceeded during normal and contingency conditions.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0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Planning Assessment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87889" y="4362099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09014" y="4814772"/>
            <a:ext cx="223771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7889" y="2765844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67853" y="2801568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09014" y="3237960"/>
            <a:ext cx="223771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8740124">
            <a:off x="947437" y="3096123"/>
            <a:ext cx="336551" cy="336551"/>
            <a:chOff x="369619" y="3123446"/>
            <a:chExt cx="336551" cy="336551"/>
          </a:xfrm>
        </p:grpSpPr>
        <p:sp>
          <p:nvSpPr>
            <p:cNvPr id="47" name="Oval 46"/>
            <p:cNvSpPr/>
            <p:nvPr/>
          </p:nvSpPr>
          <p:spPr>
            <a:xfrm>
              <a:off x="369619" y="3123446"/>
              <a:ext cx="336551" cy="33655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7" idx="1"/>
            </p:cNvCxnSpPr>
            <p:nvPr/>
          </p:nvCxnSpPr>
          <p:spPr>
            <a:xfrm>
              <a:off x="418906" y="3172733"/>
              <a:ext cx="118989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47" idx="7"/>
            </p:cNvCxnSpPr>
            <p:nvPr/>
          </p:nvCxnSpPr>
          <p:spPr>
            <a:xfrm flipV="1">
              <a:off x="537895" y="3172733"/>
              <a:ext cx="118988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7" idx="4"/>
            </p:cNvCxnSpPr>
            <p:nvPr/>
          </p:nvCxnSpPr>
          <p:spPr>
            <a:xfrm>
              <a:off x="537895" y="3295650"/>
              <a:ext cx="0" cy="16434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8740124">
            <a:off x="939817" y="4669131"/>
            <a:ext cx="336551" cy="336551"/>
            <a:chOff x="369619" y="3123446"/>
            <a:chExt cx="336551" cy="336551"/>
          </a:xfrm>
        </p:grpSpPr>
        <p:sp>
          <p:nvSpPr>
            <p:cNvPr id="43" name="Oval 42"/>
            <p:cNvSpPr/>
            <p:nvPr/>
          </p:nvSpPr>
          <p:spPr>
            <a:xfrm>
              <a:off x="369619" y="3123446"/>
              <a:ext cx="336551" cy="33655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3" idx="1"/>
            </p:cNvCxnSpPr>
            <p:nvPr/>
          </p:nvCxnSpPr>
          <p:spPr>
            <a:xfrm>
              <a:off x="418906" y="3172733"/>
              <a:ext cx="118989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3" idx="7"/>
            </p:cNvCxnSpPr>
            <p:nvPr/>
          </p:nvCxnSpPr>
          <p:spPr>
            <a:xfrm flipV="1">
              <a:off x="537895" y="3172733"/>
              <a:ext cx="118988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43" idx="4"/>
            </p:cNvCxnSpPr>
            <p:nvPr/>
          </p:nvCxnSpPr>
          <p:spPr>
            <a:xfrm>
              <a:off x="537895" y="3295650"/>
              <a:ext cx="0" cy="16434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1273459" y="4814772"/>
            <a:ext cx="51443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94584" y="3237960"/>
            <a:ext cx="51443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70055" y="3574465"/>
            <a:ext cx="0" cy="102907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809015" y="3574465"/>
            <a:ext cx="2610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787889" y="4603542"/>
            <a:ext cx="28216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330403" y="3590745"/>
            <a:ext cx="0" cy="102907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069363" y="3590745"/>
            <a:ext cx="2610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048237" y="4619822"/>
            <a:ext cx="28216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48237" y="3042288"/>
            <a:ext cx="202008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15050" y="3031122"/>
            <a:ext cx="159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 rot="10800000">
            <a:off x="7693662" y="2846817"/>
            <a:ext cx="861577" cy="336551"/>
            <a:chOff x="7509863" y="2926758"/>
            <a:chExt cx="861577" cy="336551"/>
          </a:xfrm>
        </p:grpSpPr>
        <p:grpSp>
          <p:nvGrpSpPr>
            <p:cNvPr id="37" name="Group 36"/>
            <p:cNvGrpSpPr/>
            <p:nvPr/>
          </p:nvGrpSpPr>
          <p:grpSpPr>
            <a:xfrm rot="8740124">
              <a:off x="7509863" y="2926758"/>
              <a:ext cx="336551" cy="336551"/>
              <a:chOff x="369619" y="3123446"/>
              <a:chExt cx="336551" cy="33655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369619" y="3123446"/>
                <a:ext cx="336551" cy="336551"/>
              </a:xfrm>
              <a:prstGeom prst="ellipse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>
                <a:stCxn id="39" idx="1"/>
              </p:cNvCxnSpPr>
              <p:nvPr/>
            </p:nvCxnSpPr>
            <p:spPr>
              <a:xfrm>
                <a:off x="418906" y="3172733"/>
                <a:ext cx="118989" cy="12291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37895" y="3172733"/>
                <a:ext cx="118988" cy="12291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endCxn id="39" idx="4"/>
              </p:cNvCxnSpPr>
              <p:nvPr/>
            </p:nvCxnSpPr>
            <p:spPr>
              <a:xfrm>
                <a:off x="537895" y="3295650"/>
                <a:ext cx="0" cy="16434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/>
            <p:cNvCxnSpPr/>
            <p:nvPr/>
          </p:nvCxnSpPr>
          <p:spPr>
            <a:xfrm>
              <a:off x="7857010" y="3068595"/>
              <a:ext cx="51443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7693663" y="2640132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75868" y="4353046"/>
            <a:ext cx="88973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956554" y="4338140"/>
            <a:ext cx="0" cy="77976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/>
          <p:cNvSpPr/>
          <p:nvPr/>
        </p:nvSpPr>
        <p:spPr>
          <a:xfrm rot="10800000">
            <a:off x="6802645" y="5115853"/>
            <a:ext cx="307818" cy="309940"/>
          </a:xfrm>
          <a:prstGeom prst="triangle">
            <a:avLst/>
          </a:prstGeom>
          <a:solidFill>
            <a:srgbClr val="4F81BD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TextBox 75"/>
          <p:cNvSpPr txBox="1"/>
          <p:nvPr/>
        </p:nvSpPr>
        <p:spPr>
          <a:xfrm>
            <a:off x="344076" y="2808477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#1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sp>
        <p:nvSpPr>
          <p:cNvPr id="33" name="TextBox 78"/>
          <p:cNvSpPr txBox="1"/>
          <p:nvPr/>
        </p:nvSpPr>
        <p:spPr>
          <a:xfrm>
            <a:off x="6313694" y="5230811"/>
            <a:ext cx="1261406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Load</a:t>
            </a:r>
          </a:p>
          <a:p>
            <a:pPr algn="ctr"/>
            <a:r>
              <a:rPr lang="en-US" sz="1600" dirty="0" smtClean="0"/>
              <a:t>300 MW</a:t>
            </a:r>
          </a:p>
        </p:txBody>
      </p:sp>
      <p:sp>
        <p:nvSpPr>
          <p:cNvPr id="34" name="TextBox 79"/>
          <p:cNvSpPr txBox="1"/>
          <p:nvPr/>
        </p:nvSpPr>
        <p:spPr>
          <a:xfrm>
            <a:off x="322195" y="4373727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#2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sp>
        <p:nvSpPr>
          <p:cNvPr id="35" name="TextBox 80"/>
          <p:cNvSpPr txBox="1"/>
          <p:nvPr/>
        </p:nvSpPr>
        <p:spPr>
          <a:xfrm>
            <a:off x="7581538" y="2523503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#3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46729" y="5071271"/>
            <a:ext cx="202008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046729" y="5071271"/>
            <a:ext cx="20200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"/>
          <p:cNvSpPr txBox="1"/>
          <p:nvPr/>
        </p:nvSpPr>
        <p:spPr>
          <a:xfrm>
            <a:off x="4873267" y="2700651"/>
            <a:ext cx="932506" cy="7225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F0000"/>
                </a:solidFill>
              </a:rPr>
              <a:t>X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074878" y="3396019"/>
            <a:ext cx="0" cy="1495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527289" y="2408770"/>
            <a:ext cx="117051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Contingency:</a:t>
            </a:r>
          </a:p>
          <a:p>
            <a:r>
              <a:rPr lang="en-US" sz="1400" dirty="0" smtClean="0"/>
              <a:t>Loss of Line A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4301493" y="5115853"/>
            <a:ext cx="1546770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Line B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105% </a:t>
            </a:r>
            <a:r>
              <a:rPr lang="en-US" dirty="0"/>
              <a:t>of </a:t>
            </a:r>
            <a:r>
              <a:rPr lang="en-US" dirty="0" smtClean="0"/>
              <a:t>rating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67853" y="4378380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068323" y="2523683"/>
            <a:ext cx="28984" cy="28225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93"/>
          <p:cNvSpPr txBox="1"/>
          <p:nvPr/>
        </p:nvSpPr>
        <p:spPr>
          <a:xfrm>
            <a:off x="255877" y="945785"/>
            <a:ext cx="7089804" cy="14607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Although there are different types of studies, the goal of all transmission studies is to identify whether or not system limits are exceeded during normal and contingency conditions.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Steady-state Analysis Example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Can the system operate within limits after losing Transmission Line A?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93797" y="3715768"/>
            <a:ext cx="2388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Load Bus</a:t>
            </a:r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0.941 </a:t>
            </a:r>
            <a:r>
              <a:rPr lang="en-US" dirty="0" smtClean="0"/>
              <a:t>per-unit voltage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828" y="1105098"/>
            <a:ext cx="1477703" cy="1028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0" name="Content Placeholder 5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16" y="1336294"/>
            <a:ext cx="1405639" cy="9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Planning Assessment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87889" y="4362099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09014" y="4814772"/>
            <a:ext cx="223771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7889" y="2765844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67853" y="2801568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09014" y="3237960"/>
            <a:ext cx="223771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8740124">
            <a:off x="947437" y="3096123"/>
            <a:ext cx="336551" cy="336551"/>
            <a:chOff x="369619" y="3123446"/>
            <a:chExt cx="336551" cy="336551"/>
          </a:xfrm>
        </p:grpSpPr>
        <p:sp>
          <p:nvSpPr>
            <p:cNvPr id="47" name="Oval 46"/>
            <p:cNvSpPr/>
            <p:nvPr/>
          </p:nvSpPr>
          <p:spPr>
            <a:xfrm>
              <a:off x="369619" y="3123446"/>
              <a:ext cx="336551" cy="33655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7" idx="1"/>
            </p:cNvCxnSpPr>
            <p:nvPr/>
          </p:nvCxnSpPr>
          <p:spPr>
            <a:xfrm>
              <a:off x="418906" y="3172733"/>
              <a:ext cx="118989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47" idx="7"/>
            </p:cNvCxnSpPr>
            <p:nvPr/>
          </p:nvCxnSpPr>
          <p:spPr>
            <a:xfrm flipV="1">
              <a:off x="537895" y="3172733"/>
              <a:ext cx="118988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7" idx="4"/>
            </p:cNvCxnSpPr>
            <p:nvPr/>
          </p:nvCxnSpPr>
          <p:spPr>
            <a:xfrm>
              <a:off x="537895" y="3295650"/>
              <a:ext cx="0" cy="16434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8740124">
            <a:off x="939817" y="4669131"/>
            <a:ext cx="336551" cy="336551"/>
            <a:chOff x="369619" y="3123446"/>
            <a:chExt cx="336551" cy="336551"/>
          </a:xfrm>
        </p:grpSpPr>
        <p:sp>
          <p:nvSpPr>
            <p:cNvPr id="43" name="Oval 42"/>
            <p:cNvSpPr/>
            <p:nvPr/>
          </p:nvSpPr>
          <p:spPr>
            <a:xfrm>
              <a:off x="369619" y="3123446"/>
              <a:ext cx="336551" cy="33655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3" idx="1"/>
            </p:cNvCxnSpPr>
            <p:nvPr/>
          </p:nvCxnSpPr>
          <p:spPr>
            <a:xfrm>
              <a:off x="418906" y="3172733"/>
              <a:ext cx="118989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3" idx="7"/>
            </p:cNvCxnSpPr>
            <p:nvPr/>
          </p:nvCxnSpPr>
          <p:spPr>
            <a:xfrm flipV="1">
              <a:off x="537895" y="3172733"/>
              <a:ext cx="118988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43" idx="4"/>
            </p:cNvCxnSpPr>
            <p:nvPr/>
          </p:nvCxnSpPr>
          <p:spPr>
            <a:xfrm>
              <a:off x="537895" y="3295650"/>
              <a:ext cx="0" cy="16434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1273459" y="4814772"/>
            <a:ext cx="51443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94584" y="3237960"/>
            <a:ext cx="51443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70055" y="3574465"/>
            <a:ext cx="0" cy="102907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809015" y="3574465"/>
            <a:ext cx="2610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787889" y="4603542"/>
            <a:ext cx="28216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330403" y="3590745"/>
            <a:ext cx="0" cy="102907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069363" y="3590745"/>
            <a:ext cx="2610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048237" y="4619822"/>
            <a:ext cx="28216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48237" y="3042288"/>
            <a:ext cx="202008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15050" y="3031122"/>
            <a:ext cx="159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 rot="10800000">
            <a:off x="7693662" y="2846817"/>
            <a:ext cx="861577" cy="336551"/>
            <a:chOff x="7509863" y="2926758"/>
            <a:chExt cx="861577" cy="336551"/>
          </a:xfrm>
        </p:grpSpPr>
        <p:grpSp>
          <p:nvGrpSpPr>
            <p:cNvPr id="37" name="Group 36"/>
            <p:cNvGrpSpPr/>
            <p:nvPr/>
          </p:nvGrpSpPr>
          <p:grpSpPr>
            <a:xfrm rot="8740124">
              <a:off x="7509863" y="2926758"/>
              <a:ext cx="336551" cy="336551"/>
              <a:chOff x="369619" y="3123446"/>
              <a:chExt cx="336551" cy="33655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369619" y="3123446"/>
                <a:ext cx="336551" cy="336551"/>
              </a:xfrm>
              <a:prstGeom prst="ellipse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>
                <a:stCxn id="39" idx="1"/>
              </p:cNvCxnSpPr>
              <p:nvPr/>
            </p:nvCxnSpPr>
            <p:spPr>
              <a:xfrm>
                <a:off x="418906" y="3172733"/>
                <a:ext cx="118989" cy="12291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37895" y="3172733"/>
                <a:ext cx="118988" cy="12291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endCxn id="39" idx="4"/>
              </p:cNvCxnSpPr>
              <p:nvPr/>
            </p:nvCxnSpPr>
            <p:spPr>
              <a:xfrm>
                <a:off x="537895" y="3295650"/>
                <a:ext cx="0" cy="16434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/>
            <p:cNvCxnSpPr/>
            <p:nvPr/>
          </p:nvCxnSpPr>
          <p:spPr>
            <a:xfrm>
              <a:off x="7857010" y="3068595"/>
              <a:ext cx="51443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7693663" y="2640132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75868" y="4353046"/>
            <a:ext cx="88973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956554" y="4338140"/>
            <a:ext cx="0" cy="77976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/>
          <p:cNvSpPr/>
          <p:nvPr/>
        </p:nvSpPr>
        <p:spPr>
          <a:xfrm rot="10800000">
            <a:off x="6802645" y="5115853"/>
            <a:ext cx="307818" cy="309940"/>
          </a:xfrm>
          <a:prstGeom prst="triangle">
            <a:avLst/>
          </a:prstGeom>
          <a:solidFill>
            <a:srgbClr val="4F81BD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TextBox 75"/>
          <p:cNvSpPr txBox="1"/>
          <p:nvPr/>
        </p:nvSpPr>
        <p:spPr>
          <a:xfrm>
            <a:off x="344076" y="2808477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#1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sp>
        <p:nvSpPr>
          <p:cNvPr id="33" name="TextBox 78"/>
          <p:cNvSpPr txBox="1"/>
          <p:nvPr/>
        </p:nvSpPr>
        <p:spPr>
          <a:xfrm>
            <a:off x="6313694" y="5230811"/>
            <a:ext cx="1261406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Load</a:t>
            </a:r>
          </a:p>
          <a:p>
            <a:pPr algn="ctr"/>
            <a:r>
              <a:rPr lang="en-US" sz="1600" dirty="0" smtClean="0"/>
              <a:t>300 MW</a:t>
            </a:r>
          </a:p>
        </p:txBody>
      </p:sp>
      <p:sp>
        <p:nvSpPr>
          <p:cNvPr id="34" name="TextBox 79"/>
          <p:cNvSpPr txBox="1"/>
          <p:nvPr/>
        </p:nvSpPr>
        <p:spPr>
          <a:xfrm>
            <a:off x="322195" y="4373727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#2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sp>
        <p:nvSpPr>
          <p:cNvPr id="35" name="TextBox 80"/>
          <p:cNvSpPr txBox="1"/>
          <p:nvPr/>
        </p:nvSpPr>
        <p:spPr>
          <a:xfrm>
            <a:off x="7581538" y="2523503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#3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46729" y="5071271"/>
            <a:ext cx="202008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046729" y="5071271"/>
            <a:ext cx="202008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126423" y="2707315"/>
            <a:ext cx="193632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/>
              <a:t>Fault on Line A</a:t>
            </a:r>
            <a:endParaRPr lang="en-US" sz="1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67853" y="4378380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068323" y="2523683"/>
            <a:ext cx="28984" cy="282255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93"/>
          <p:cNvSpPr txBox="1"/>
          <p:nvPr/>
        </p:nvSpPr>
        <p:spPr>
          <a:xfrm>
            <a:off x="255877" y="945785"/>
            <a:ext cx="7082770" cy="14607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Although there are different types of studies, the goal of all transmission studies is to identify whether or not system limits are exceeded during normal and contingency conditions.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Short-circuit Example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the system clear a fault 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Transmission Line 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Lightning Bolt 3"/>
          <p:cNvSpPr/>
          <p:nvPr/>
        </p:nvSpPr>
        <p:spPr>
          <a:xfrm rot="11371848">
            <a:off x="4971071" y="3124111"/>
            <a:ext cx="369277" cy="30421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249615" y="3162628"/>
            <a:ext cx="545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5353705" y="3177727"/>
            <a:ext cx="627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46154" y="3211385"/>
            <a:ext cx="60305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rgbClr val="FF0000"/>
                </a:solidFill>
              </a:rPr>
              <a:t>59 kA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36877" y="3195968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30 kA</a:t>
            </a:r>
            <a:endParaRPr lang="en-US" sz="14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9308" y="2363300"/>
            <a:ext cx="957115" cy="86449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086629" y="3222742"/>
            <a:ext cx="1962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59 kA </a:t>
            </a:r>
            <a:r>
              <a:rPr lang="en-US" dirty="0" smtClean="0"/>
              <a:t>fault current exceeds breaker interrupting capacity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627700" y="2586488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50 kA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7" name="Picture 6" descr="PSS®CAPE | PSS® power system simulation and modeling software | Glob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100" y="1163271"/>
            <a:ext cx="1238700" cy="108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43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Planning Assessment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7190E-D65A-814B-9F47-DD881A5A032D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8/28/2020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87889" y="4362099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09014" y="4814772"/>
            <a:ext cx="223771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7889" y="2765844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67853" y="2801568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09014" y="3237960"/>
            <a:ext cx="223771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8740124">
            <a:off x="947437" y="3096123"/>
            <a:ext cx="336551" cy="336551"/>
            <a:chOff x="369619" y="3123446"/>
            <a:chExt cx="336551" cy="336551"/>
          </a:xfrm>
        </p:grpSpPr>
        <p:sp>
          <p:nvSpPr>
            <p:cNvPr id="47" name="Oval 46"/>
            <p:cNvSpPr/>
            <p:nvPr/>
          </p:nvSpPr>
          <p:spPr>
            <a:xfrm>
              <a:off x="369619" y="3123446"/>
              <a:ext cx="336551" cy="33655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7" idx="1"/>
            </p:cNvCxnSpPr>
            <p:nvPr/>
          </p:nvCxnSpPr>
          <p:spPr>
            <a:xfrm>
              <a:off x="418906" y="3172733"/>
              <a:ext cx="118989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47" idx="7"/>
            </p:cNvCxnSpPr>
            <p:nvPr/>
          </p:nvCxnSpPr>
          <p:spPr>
            <a:xfrm flipV="1">
              <a:off x="537895" y="3172733"/>
              <a:ext cx="118988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7" idx="4"/>
            </p:cNvCxnSpPr>
            <p:nvPr/>
          </p:nvCxnSpPr>
          <p:spPr>
            <a:xfrm>
              <a:off x="537895" y="3295650"/>
              <a:ext cx="0" cy="16434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8740124">
            <a:off x="939817" y="4669131"/>
            <a:ext cx="336551" cy="336551"/>
            <a:chOff x="369619" y="3123446"/>
            <a:chExt cx="336551" cy="336551"/>
          </a:xfrm>
        </p:grpSpPr>
        <p:sp>
          <p:nvSpPr>
            <p:cNvPr id="43" name="Oval 42"/>
            <p:cNvSpPr/>
            <p:nvPr/>
          </p:nvSpPr>
          <p:spPr>
            <a:xfrm>
              <a:off x="369619" y="3123446"/>
              <a:ext cx="336551" cy="33655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3" idx="1"/>
            </p:cNvCxnSpPr>
            <p:nvPr/>
          </p:nvCxnSpPr>
          <p:spPr>
            <a:xfrm>
              <a:off x="418906" y="3172733"/>
              <a:ext cx="118989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3" idx="7"/>
            </p:cNvCxnSpPr>
            <p:nvPr/>
          </p:nvCxnSpPr>
          <p:spPr>
            <a:xfrm flipV="1">
              <a:off x="537895" y="3172733"/>
              <a:ext cx="118988" cy="12291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43" idx="4"/>
            </p:cNvCxnSpPr>
            <p:nvPr/>
          </p:nvCxnSpPr>
          <p:spPr>
            <a:xfrm>
              <a:off x="537895" y="3295650"/>
              <a:ext cx="0" cy="16434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1273459" y="4814772"/>
            <a:ext cx="51443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94584" y="3237960"/>
            <a:ext cx="51443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70055" y="3574465"/>
            <a:ext cx="0" cy="102907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809015" y="3574465"/>
            <a:ext cx="2610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787889" y="4603542"/>
            <a:ext cx="28216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330403" y="3590745"/>
            <a:ext cx="0" cy="102907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069363" y="3590745"/>
            <a:ext cx="2610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048237" y="4619822"/>
            <a:ext cx="28216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48237" y="3042288"/>
            <a:ext cx="202008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15050" y="3031122"/>
            <a:ext cx="159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 rot="10800000">
            <a:off x="7693662" y="2846817"/>
            <a:ext cx="861577" cy="336551"/>
            <a:chOff x="7509863" y="2926758"/>
            <a:chExt cx="861577" cy="336551"/>
          </a:xfrm>
        </p:grpSpPr>
        <p:grpSp>
          <p:nvGrpSpPr>
            <p:cNvPr id="37" name="Group 36"/>
            <p:cNvGrpSpPr/>
            <p:nvPr/>
          </p:nvGrpSpPr>
          <p:grpSpPr>
            <a:xfrm rot="8740124">
              <a:off x="7509863" y="2926758"/>
              <a:ext cx="336551" cy="336551"/>
              <a:chOff x="369619" y="3123446"/>
              <a:chExt cx="336551" cy="33655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369619" y="3123446"/>
                <a:ext cx="336551" cy="336551"/>
              </a:xfrm>
              <a:prstGeom prst="ellipse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>
                <a:stCxn id="39" idx="1"/>
              </p:cNvCxnSpPr>
              <p:nvPr/>
            </p:nvCxnSpPr>
            <p:spPr>
              <a:xfrm>
                <a:off x="418906" y="3172733"/>
                <a:ext cx="118989" cy="12291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37895" y="3172733"/>
                <a:ext cx="118988" cy="12291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endCxn id="39" idx="4"/>
              </p:cNvCxnSpPr>
              <p:nvPr/>
            </p:nvCxnSpPr>
            <p:spPr>
              <a:xfrm>
                <a:off x="537895" y="3295650"/>
                <a:ext cx="0" cy="16434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/>
            <p:cNvCxnSpPr/>
            <p:nvPr/>
          </p:nvCxnSpPr>
          <p:spPr>
            <a:xfrm>
              <a:off x="7857010" y="3068595"/>
              <a:ext cx="51443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7693663" y="2640132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75868" y="4353046"/>
            <a:ext cx="88973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956554" y="4338140"/>
            <a:ext cx="0" cy="77976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/>
          <p:cNvSpPr/>
          <p:nvPr/>
        </p:nvSpPr>
        <p:spPr>
          <a:xfrm rot="10800000">
            <a:off x="6802645" y="5115853"/>
            <a:ext cx="307818" cy="309940"/>
          </a:xfrm>
          <a:prstGeom prst="triangle">
            <a:avLst/>
          </a:prstGeom>
          <a:solidFill>
            <a:srgbClr val="4F81BD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TextBox 75"/>
          <p:cNvSpPr txBox="1"/>
          <p:nvPr/>
        </p:nvSpPr>
        <p:spPr>
          <a:xfrm>
            <a:off x="344076" y="2808477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#1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sp>
        <p:nvSpPr>
          <p:cNvPr id="33" name="TextBox 78"/>
          <p:cNvSpPr txBox="1"/>
          <p:nvPr/>
        </p:nvSpPr>
        <p:spPr>
          <a:xfrm>
            <a:off x="6313694" y="5230811"/>
            <a:ext cx="1261406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Load</a:t>
            </a:r>
          </a:p>
          <a:p>
            <a:pPr algn="ctr"/>
            <a:r>
              <a:rPr lang="en-US" sz="1600" dirty="0" smtClean="0"/>
              <a:t>300 MW</a:t>
            </a:r>
          </a:p>
        </p:txBody>
      </p:sp>
      <p:sp>
        <p:nvSpPr>
          <p:cNvPr id="34" name="TextBox 79"/>
          <p:cNvSpPr txBox="1"/>
          <p:nvPr/>
        </p:nvSpPr>
        <p:spPr>
          <a:xfrm>
            <a:off x="322195" y="4373727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#2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sp>
        <p:nvSpPr>
          <p:cNvPr id="35" name="TextBox 80"/>
          <p:cNvSpPr txBox="1"/>
          <p:nvPr/>
        </p:nvSpPr>
        <p:spPr>
          <a:xfrm>
            <a:off x="7581538" y="2523503"/>
            <a:ext cx="1610849" cy="95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Generator #3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100 MW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46729" y="5071271"/>
            <a:ext cx="202008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046729" y="5071271"/>
            <a:ext cx="202008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853" y="4378380"/>
            <a:ext cx="0" cy="95061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068323" y="2523683"/>
            <a:ext cx="28984" cy="282255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93"/>
          <p:cNvSpPr txBox="1"/>
          <p:nvPr/>
        </p:nvSpPr>
        <p:spPr>
          <a:xfrm>
            <a:off x="255877" y="945785"/>
            <a:ext cx="6700678" cy="14607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Although there are different types of studies, the goal of all transmission studies is to identify whether or not system limits are exceeded during normal and contingency conditions.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Stability Example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Can the system stabilize after the protection system clears a fault?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ree Stopwatch Cliparts, Download Free Clip Art, Free Clip Art on Clipart  Library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30" y="3761219"/>
            <a:ext cx="348613" cy="4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360113" y="2707315"/>
            <a:ext cx="126028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Fault on Line A</a:t>
            </a:r>
            <a:endParaRPr lang="en-US" sz="1400" dirty="0"/>
          </a:p>
        </p:txBody>
      </p:sp>
      <p:sp>
        <p:nvSpPr>
          <p:cNvPr id="60" name="Lightning Bolt 59"/>
          <p:cNvSpPr/>
          <p:nvPr/>
        </p:nvSpPr>
        <p:spPr>
          <a:xfrm rot="11371848">
            <a:off x="4971071" y="3124111"/>
            <a:ext cx="369277" cy="30421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516235" y="3439668"/>
            <a:ext cx="1384546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/>
              <a:t>Line A cleared in</a:t>
            </a:r>
          </a:p>
          <a:p>
            <a:pPr algn="ctr"/>
            <a:r>
              <a:rPr lang="en-US" sz="1400" dirty="0" smtClean="0"/>
              <a:t>~8 cycles</a:t>
            </a:r>
          </a:p>
        </p:txBody>
      </p:sp>
      <p:pic>
        <p:nvPicPr>
          <p:cNvPr id="62" name="Picture 2" descr="http://www.ewh.ieee.org/soc/es/Nov1998/08/FIGURES/SYN2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4773" y="3012379"/>
            <a:ext cx="442266" cy="4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://www.ewh.ieee.org/soc/es/Nov1998/08/FIGURES/SYN2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1199" y="4585387"/>
            <a:ext cx="442266" cy="4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://www.ewh.ieee.org/soc/es/Nov1998/08/FIGURES/SYN2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76990" y="2765844"/>
            <a:ext cx="442266" cy="4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562" y="4015488"/>
            <a:ext cx="1822630" cy="40866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058764" y="3777402"/>
            <a:ext cx="232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Model Generator dynamics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89492" y="3817538"/>
            <a:ext cx="152721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/>
              <a:t>Voltage response: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Unstable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751" y="4294524"/>
            <a:ext cx="1894851" cy="13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6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DLC Color Palette">
      <a:dk1>
        <a:srgbClr val="000000"/>
      </a:dk1>
      <a:lt1>
        <a:srgbClr val="FFFFFF"/>
      </a:lt1>
      <a:dk2>
        <a:srgbClr val="F9951D"/>
      </a:dk2>
      <a:lt2>
        <a:srgbClr val="00AEEF"/>
      </a:lt2>
      <a:accent1>
        <a:srgbClr val="F9951D"/>
      </a:accent1>
      <a:accent2>
        <a:srgbClr val="F9951D"/>
      </a:accent2>
      <a:accent3>
        <a:srgbClr val="FFF200"/>
      </a:accent3>
      <a:accent4>
        <a:srgbClr val="35BEA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9518</TotalTime>
  <Words>1729</Words>
  <Application>Microsoft Office PowerPoint</Application>
  <PresentationFormat>On-screen Show (4:3)</PresentationFormat>
  <Paragraphs>364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1_Office Theme</vt:lpstr>
      <vt:lpstr>Custom Design</vt:lpstr>
      <vt:lpstr>2_Office Theme</vt:lpstr>
      <vt:lpstr>CMU Hackathon Power System Dynamics</vt:lpstr>
      <vt:lpstr>DLC Hackathon Team</vt:lpstr>
      <vt:lpstr>DLC Company Profile</vt:lpstr>
      <vt:lpstr>Presentation Overview</vt:lpstr>
      <vt:lpstr>Transmission Planning Assessment Overview</vt:lpstr>
      <vt:lpstr>Transmission Planning Assessment Overview</vt:lpstr>
      <vt:lpstr>Transmission Planning Assessment Overview</vt:lpstr>
      <vt:lpstr>Transmission Planning Assessment Overview</vt:lpstr>
      <vt:lpstr>Transmission Planning Assessment Overview</vt:lpstr>
      <vt:lpstr>Transmission Planning Assessment Overview</vt:lpstr>
      <vt:lpstr>Power System Stability</vt:lpstr>
      <vt:lpstr>Power System Dynamic Model</vt:lpstr>
      <vt:lpstr>Power System Dynamic Model</vt:lpstr>
      <vt:lpstr>Power System Dynamic Model</vt:lpstr>
      <vt:lpstr>Simulation Results</vt:lpstr>
      <vt:lpstr>Simulation Results</vt:lpstr>
      <vt:lpstr>Hackathon Problem Statement</vt:lpstr>
      <vt:lpstr>Hackathon Challenge</vt:lpstr>
      <vt:lpstr>Task #1: Create a graphic plot of power system variables – the plot should include axis labels, title, and legend</vt:lpstr>
      <vt:lpstr>Task #2: Identify the time at which the disturbance occurs – Power system disturbance will cause a large drop in voltage</vt:lpstr>
      <vt:lpstr>Task #3: Identify whether or not the system remains stable – Some power system disturbances cause machine variables (voltage, power, and speed) to go unstable </vt:lpstr>
      <vt:lpstr>Task #4 &amp; #5</vt:lpstr>
      <vt:lpstr>Task #4 &amp; #5</vt:lpstr>
      <vt:lpstr>Task #4: Calculate the recovery time for each bus voltage </vt:lpstr>
      <vt:lpstr>Task #5</vt:lpstr>
      <vt:lpstr>Task #5 – Modal Analysis </vt:lpstr>
      <vt:lpstr>Task #5 – Modal Analysis </vt:lpstr>
      <vt:lpstr>Task #5 – Modal Analysis </vt:lpstr>
      <vt:lpstr>Task #5 – Modal Analysis </vt:lpstr>
      <vt:lpstr>Task #5 – Modal Analysis </vt:lpstr>
      <vt:lpstr>Description of Dataset</vt:lpstr>
      <vt:lpstr>Description of Dataset</vt:lpstr>
      <vt:lpstr>Description of Dataset</vt:lpstr>
      <vt:lpstr>Description of Dataset</vt:lpstr>
      <vt:lpstr>Description of Dataset</vt:lpstr>
      <vt:lpstr>Output Requirements</vt:lpstr>
    </vt:vector>
  </TitlesOfParts>
  <Company>Duquesne Light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Velandia, Jasminne</dc:creator>
  <cp:lastModifiedBy>Abate, Stephen R.</cp:lastModifiedBy>
  <cp:revision>207</cp:revision>
  <dcterms:created xsi:type="dcterms:W3CDTF">2020-06-17T17:47:09Z</dcterms:created>
  <dcterms:modified xsi:type="dcterms:W3CDTF">2020-09-24T16:59:29Z</dcterms:modified>
</cp:coreProperties>
</file>